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15" r:id="rId2"/>
    <p:sldId id="351" r:id="rId3"/>
    <p:sldId id="352" r:id="rId4"/>
    <p:sldId id="417" r:id="rId5"/>
    <p:sldId id="418" r:id="rId6"/>
    <p:sldId id="419" r:id="rId7"/>
    <p:sldId id="420" r:id="rId8"/>
    <p:sldId id="34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7396"/>
    <a:srgbClr val="70B6E2"/>
    <a:srgbClr val="1D5175"/>
    <a:srgbClr val="633A11"/>
    <a:srgbClr val="985008"/>
    <a:srgbClr val="6A2C10"/>
    <a:srgbClr val="7D502F"/>
    <a:srgbClr val="7D4915"/>
    <a:srgbClr val="F99F45"/>
    <a:srgbClr val="BE631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8" autoAdjust="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B6E2"/>
            </a:gs>
            <a:gs pos="100000">
              <a:srgbClr val="3B739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88024" y="1196752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11</a:t>
            </a:r>
            <a:endParaRPr lang="en-US" sz="2400" dirty="0" smtClean="0">
              <a:solidFill>
                <a:schemeClr val="bg1"/>
              </a:solidFill>
              <a:latin typeface="+mj-lt"/>
            </a:endParaRPr>
          </a:p>
          <a:p>
            <a:endParaRPr lang="en-US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Семья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039227" y="537321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Курс: Право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Глава 11 учебника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55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36712"/>
            <a:ext cx="3723118" cy="5256584"/>
          </a:xfrm>
          <a:prstGeom prst="rect">
            <a:avLst/>
          </a:prstGeom>
          <a:noFill/>
        </p:spPr>
      </p:pic>
      <p:grpSp>
        <p:nvGrpSpPr>
          <p:cNvPr id="59" name="Группа 67"/>
          <p:cNvGrpSpPr/>
          <p:nvPr/>
        </p:nvGrpSpPr>
        <p:grpSpPr>
          <a:xfrm>
            <a:off x="4884680" y="1772816"/>
            <a:ext cx="3630364" cy="72008"/>
            <a:chOff x="4596648" y="1772816"/>
            <a:chExt cx="3630364" cy="72008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38180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Условия заключения брака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3563888" y="2090861"/>
            <a:ext cx="1924255" cy="605311"/>
            <a:chOff x="2714625" y="1085180"/>
            <a:chExt cx="1809749" cy="605311"/>
          </a:xfrm>
          <a:solidFill>
            <a:schemeClr val="bg1"/>
          </a:solidFill>
        </p:grpSpPr>
        <p:sp>
          <p:nvSpPr>
            <p:cNvPr id="28" name="Прямоугольник 27"/>
            <p:cNvSpPr/>
            <p:nvPr/>
          </p:nvSpPr>
          <p:spPr>
            <a:xfrm>
              <a:off x="2714625" y="1085180"/>
              <a:ext cx="1809749" cy="605311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Прямоугольник 28"/>
            <p:cNvSpPr/>
            <p:nvPr/>
          </p:nvSpPr>
          <p:spPr>
            <a:xfrm>
              <a:off x="2714625" y="1085180"/>
              <a:ext cx="1809749" cy="605311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solidFill>
                    <a:sysClr val="windowText" lastClr="000000"/>
                  </a:solidFill>
                </a:rPr>
                <a:t>Условия заключения брака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1014361" y="3268450"/>
            <a:ext cx="1210623" cy="1816734"/>
            <a:chOff x="1121" y="1944723"/>
            <a:chExt cx="1210623" cy="1816734"/>
          </a:xfrm>
          <a:solidFill>
            <a:schemeClr val="bg1"/>
          </a:solidFill>
        </p:grpSpPr>
        <p:sp>
          <p:nvSpPr>
            <p:cNvPr id="26" name="Прямоугольник 25"/>
            <p:cNvSpPr/>
            <p:nvPr/>
          </p:nvSpPr>
          <p:spPr>
            <a:xfrm>
              <a:off x="1121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Прямоугольник 26"/>
            <p:cNvSpPr/>
            <p:nvPr/>
          </p:nvSpPr>
          <p:spPr>
            <a:xfrm>
              <a:off x="1121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6350" rIns="7200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>
                  <a:solidFill>
                    <a:sysClr val="windowText" lastClr="000000"/>
                  </a:solidFill>
                </a:rPr>
                <a:t>Взаимное согласие мужчины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и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женщины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, которые вступают в брак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464031" y="3268450"/>
            <a:ext cx="1210623" cy="1816734"/>
            <a:chOff x="1465975" y="1944723"/>
            <a:chExt cx="1210623" cy="1816734"/>
          </a:xfrm>
          <a:solidFill>
            <a:schemeClr val="bg1"/>
          </a:solidFill>
        </p:grpSpPr>
        <p:sp>
          <p:nvSpPr>
            <p:cNvPr id="24" name="Прямоугольник 23"/>
            <p:cNvSpPr/>
            <p:nvPr/>
          </p:nvSpPr>
          <p:spPr>
            <a:xfrm>
              <a:off x="1465975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Прямоугольник 24"/>
            <p:cNvSpPr/>
            <p:nvPr/>
          </p:nvSpPr>
          <p:spPr>
            <a:xfrm>
              <a:off x="1465975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6350" rIns="7200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>
                  <a:solidFill>
                    <a:sysClr val="windowText" lastClr="000000"/>
                  </a:solidFill>
                </a:rPr>
                <a:t>Достижение брачного возраста</a:t>
              </a: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3913701" y="3268450"/>
            <a:ext cx="1210623" cy="1816734"/>
            <a:chOff x="2930830" y="1944723"/>
            <a:chExt cx="1210623" cy="1816734"/>
          </a:xfrm>
          <a:solidFill>
            <a:schemeClr val="bg1"/>
          </a:solidFill>
        </p:grpSpPr>
        <p:sp>
          <p:nvSpPr>
            <p:cNvPr id="22" name="Прямоугольник 21"/>
            <p:cNvSpPr/>
            <p:nvPr/>
          </p:nvSpPr>
          <p:spPr>
            <a:xfrm>
              <a:off x="2930830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Прямоугольник 22"/>
            <p:cNvSpPr/>
            <p:nvPr/>
          </p:nvSpPr>
          <p:spPr>
            <a:xfrm>
              <a:off x="2930830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6350" rIns="7200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>
                  <a:solidFill>
                    <a:sysClr val="windowText" lastClr="000000"/>
                  </a:solidFill>
                </a:rPr>
                <a:t>Лицо, вступающее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в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брак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, </a:t>
              </a:r>
              <a:r>
                <a:rPr lang="ru-RU" sz="1200" i="1" kern="1200" dirty="0" smtClean="0">
                  <a:solidFill>
                    <a:sysClr val="windowText" lastClr="000000"/>
                  </a:solidFill>
                </a:rPr>
                <a:t>н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е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должно</a:t>
              </a:r>
              <a:r>
                <a:rPr lang="ru-RU" sz="1200" i="1" kern="1200" dirty="0" smtClean="0">
                  <a:solidFill>
                    <a:sysClr val="windowText" lastClr="000000"/>
                  </a:solidFill>
                </a:rPr>
                <a:t> </a:t>
              </a:r>
              <a:r>
                <a:rPr lang="ru-RU" sz="1200" i="0" kern="1200" dirty="0">
                  <a:solidFill>
                    <a:sysClr val="windowText" lastClr="000000"/>
                  </a:solidFill>
                </a:rPr>
                <a:t>состоять</a:t>
              </a:r>
              <a:r>
                <a:rPr lang="ru-RU" sz="1200" i="1" kern="1200" dirty="0">
                  <a:solidFill>
                    <a:sysClr val="windowText" lastClr="000000"/>
                  </a:solidFill>
                </a:rPr>
                <a:t> 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в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другом </a:t>
              </a:r>
              <a:r>
                <a:rPr lang="ru-RU" sz="1200" i="0" kern="1200" dirty="0" err="1" smtClean="0">
                  <a:solidFill>
                    <a:sysClr val="windowText" lastClr="000000"/>
                  </a:solidFill>
                </a:rPr>
                <a:t>зарегистриро-ванном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 </a:t>
              </a:r>
              <a:r>
                <a:rPr lang="ru-RU" sz="1200" i="0" kern="1200" dirty="0">
                  <a:solidFill>
                    <a:sysClr val="windowText" lastClr="000000"/>
                  </a:solidFill>
                </a:rPr>
                <a:t>браке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363371" y="3268450"/>
            <a:ext cx="1377338" cy="1816734"/>
            <a:chOff x="4395685" y="1944723"/>
            <a:chExt cx="1377338" cy="1816734"/>
          </a:xfrm>
          <a:solidFill>
            <a:schemeClr val="bg1"/>
          </a:solidFill>
        </p:grpSpPr>
        <p:sp>
          <p:nvSpPr>
            <p:cNvPr id="20" name="Прямоугольник 19"/>
            <p:cNvSpPr/>
            <p:nvPr/>
          </p:nvSpPr>
          <p:spPr>
            <a:xfrm>
              <a:off x="4395685" y="1944723"/>
              <a:ext cx="1377338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Прямоугольник 20"/>
            <p:cNvSpPr/>
            <p:nvPr/>
          </p:nvSpPr>
          <p:spPr>
            <a:xfrm>
              <a:off x="4395685" y="1944723"/>
              <a:ext cx="1377338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6350" rIns="7200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>
                  <a:solidFill>
                    <a:sysClr val="windowText" lastClr="000000"/>
                  </a:solidFill>
                </a:rPr>
                <a:t>Не допускается заключение брака 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между  </a:t>
              </a:r>
              <a:r>
                <a:rPr lang="ru-RU" sz="1200" i="0" kern="1200" dirty="0">
                  <a:solidFill>
                    <a:sysClr val="windowText" lastClr="000000"/>
                  </a:solidFill>
                </a:rPr>
                <a:t>близкими родственниками, 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/>
              </a:r>
              <a:br>
                <a:rPr lang="ru-RU" sz="1200" i="0" kern="1200" dirty="0" smtClean="0">
                  <a:solidFill>
                    <a:sysClr val="windowText" lastClr="000000"/>
                  </a:solidFill>
                </a:rPr>
              </a:b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между  </a:t>
              </a:r>
              <a:r>
                <a:rPr lang="ru-RU" sz="1200" i="0" kern="1200" dirty="0">
                  <a:solidFill>
                    <a:sysClr val="windowText" lastClr="000000"/>
                  </a:solidFill>
                </a:rPr>
                <a:t>усыновителями 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/>
              </a:r>
              <a:br>
                <a:rPr lang="ru-RU" sz="1200" i="0" kern="1200" dirty="0" smtClean="0">
                  <a:solidFill>
                    <a:sysClr val="windowText" lastClr="000000"/>
                  </a:solidFill>
                </a:rPr>
              </a:b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и </a:t>
              </a:r>
              <a:r>
                <a:rPr lang="ru-RU" sz="1200" i="0" kern="1200" dirty="0">
                  <a:solidFill>
                    <a:sysClr val="windowText" lastClr="000000"/>
                  </a:solidFill>
                </a:rPr>
                <a:t>усыновленными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6979755" y="3268450"/>
            <a:ext cx="1210623" cy="1816734"/>
            <a:chOff x="6027255" y="1944723"/>
            <a:chExt cx="1210623" cy="1816734"/>
          </a:xfrm>
          <a:solidFill>
            <a:schemeClr val="bg1"/>
          </a:solidFill>
        </p:grpSpPr>
        <p:sp>
          <p:nvSpPr>
            <p:cNvPr id="18" name="Прямоугольник 17"/>
            <p:cNvSpPr/>
            <p:nvPr/>
          </p:nvSpPr>
          <p:spPr>
            <a:xfrm>
              <a:off x="6027255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Прямоугольник 18"/>
            <p:cNvSpPr/>
            <p:nvPr/>
          </p:nvSpPr>
          <p:spPr>
            <a:xfrm>
              <a:off x="6027255" y="1944723"/>
              <a:ext cx="1210623" cy="1816734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6350" rIns="7200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>
                  <a:solidFill>
                    <a:sysClr val="windowText" lastClr="000000"/>
                  </a:solidFill>
                </a:rPr>
                <a:t>Отсутствие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у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лиц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, вступающих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в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брак, 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психических заболеваний</a:t>
              </a:r>
            </a:p>
          </p:txBody>
        </p:sp>
      </p:grpSp>
      <p:cxnSp>
        <p:nvCxnSpPr>
          <p:cNvPr id="31" name="Соединительная линия уступом 30"/>
          <p:cNvCxnSpPr>
            <a:stCxn id="29" idx="2"/>
            <a:endCxn id="27" idx="0"/>
          </p:cNvCxnSpPr>
          <p:nvPr/>
        </p:nvCxnSpPr>
        <p:spPr>
          <a:xfrm rot="5400000">
            <a:off x="2786706" y="1529140"/>
            <a:ext cx="572278" cy="2906343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>
            <a:stCxn id="29" idx="2"/>
            <a:endCxn id="19" idx="0"/>
          </p:cNvCxnSpPr>
          <p:nvPr/>
        </p:nvCxnSpPr>
        <p:spPr>
          <a:xfrm rot="16200000" flipH="1">
            <a:off x="5769402" y="1452785"/>
            <a:ext cx="572278" cy="3059051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Соединительная линия уступом 34"/>
          <p:cNvCxnSpPr>
            <a:stCxn id="29" idx="2"/>
            <a:endCxn id="25" idx="0"/>
          </p:cNvCxnSpPr>
          <p:nvPr/>
        </p:nvCxnSpPr>
        <p:spPr>
          <a:xfrm rot="5400000">
            <a:off x="3511541" y="2253975"/>
            <a:ext cx="572278" cy="1456673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stCxn id="29" idx="2"/>
            <a:endCxn id="21" idx="0"/>
          </p:cNvCxnSpPr>
          <p:nvPr/>
        </p:nvCxnSpPr>
        <p:spPr>
          <a:xfrm rot="16200000" flipH="1">
            <a:off x="5002889" y="2219299"/>
            <a:ext cx="572278" cy="152602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>
            <a:stCxn id="29" idx="2"/>
            <a:endCxn id="23" idx="0"/>
          </p:cNvCxnSpPr>
          <p:nvPr/>
        </p:nvCxnSpPr>
        <p:spPr>
          <a:xfrm rot="5400000">
            <a:off x="4236376" y="2978810"/>
            <a:ext cx="572278" cy="7003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1259632" y="3429000"/>
            <a:ext cx="244827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Права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364088" y="3789040"/>
            <a:ext cx="244827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solidFill>
                  <a:schemeClr val="tx1"/>
                </a:solidFill>
              </a:rPr>
              <a:t>Право на выбор мест пребывания и</a:t>
            </a:r>
            <a:r>
              <a:rPr lang="ru-RU" sz="1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ru-RU" sz="1400" dirty="0" smtClean="0">
                <a:solidFill>
                  <a:schemeClr val="tx1"/>
                </a:solidFill>
              </a:rPr>
              <a:t>жительства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364088" y="2276872"/>
            <a:ext cx="244827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Право на выбор рода занятий, профессии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364088" y="764704"/>
            <a:ext cx="244827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solidFill>
                  <a:schemeClr val="tx1"/>
                </a:solidFill>
              </a:rPr>
              <a:t>Право на выбор фамилии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364088" y="5301208"/>
            <a:ext cx="244827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solidFill>
                  <a:schemeClr val="tx1"/>
                </a:solidFill>
              </a:rPr>
              <a:t>Право на совместное решение вопросов жизни семьи</a:t>
            </a:r>
            <a:endParaRPr lang="ru-RU" sz="1400" dirty="0">
              <a:solidFill>
                <a:schemeClr val="tx1"/>
              </a:solidFill>
            </a:endParaRPr>
          </a:p>
        </p:txBody>
      </p:sp>
      <p:cxnSp>
        <p:nvCxnSpPr>
          <p:cNvPr id="42" name="Прямая соединительная линия 41"/>
          <p:cNvCxnSpPr>
            <a:stCxn id="36" idx="3"/>
            <a:endCxn id="37" idx="1"/>
          </p:cNvCxnSpPr>
          <p:nvPr/>
        </p:nvCxnSpPr>
        <p:spPr>
          <a:xfrm>
            <a:off x="3707904" y="3969060"/>
            <a:ext cx="1656184" cy="36004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36" idx="3"/>
          </p:cNvCxnSpPr>
          <p:nvPr/>
        </p:nvCxnSpPr>
        <p:spPr>
          <a:xfrm flipV="1">
            <a:off x="3707904" y="2744924"/>
            <a:ext cx="1656184" cy="1224136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36" idx="3"/>
            <a:endCxn id="40" idx="1"/>
          </p:cNvCxnSpPr>
          <p:nvPr/>
        </p:nvCxnSpPr>
        <p:spPr>
          <a:xfrm>
            <a:off x="3707904" y="3969060"/>
            <a:ext cx="1656184" cy="1872208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36" idx="3"/>
          </p:cNvCxnSpPr>
          <p:nvPr/>
        </p:nvCxnSpPr>
        <p:spPr>
          <a:xfrm flipV="1">
            <a:off x="3707904" y="1520788"/>
            <a:ext cx="1656184" cy="2448272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51520" y="188640"/>
            <a:ext cx="33399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Личные права супругов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ая соединительная линия 3"/>
          <p:cNvSpPr/>
          <p:nvPr/>
        </p:nvSpPr>
        <p:spPr>
          <a:xfrm>
            <a:off x="4572000" y="3192702"/>
            <a:ext cx="1980761" cy="68753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43768"/>
                </a:lnTo>
                <a:lnTo>
                  <a:pt x="1980761" y="343768"/>
                </a:lnTo>
                <a:lnTo>
                  <a:pt x="1980761" y="687537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рямая соединительная линия 4"/>
          <p:cNvSpPr/>
          <p:nvPr/>
        </p:nvSpPr>
        <p:spPr>
          <a:xfrm>
            <a:off x="2591238" y="3192702"/>
            <a:ext cx="1980761" cy="68753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980761" y="0"/>
                </a:moveTo>
                <a:lnTo>
                  <a:pt x="1980761" y="343768"/>
                </a:lnTo>
                <a:lnTo>
                  <a:pt x="0" y="343768"/>
                </a:lnTo>
                <a:lnTo>
                  <a:pt x="0" y="687537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Группа 7"/>
          <p:cNvGrpSpPr/>
          <p:nvPr/>
        </p:nvGrpSpPr>
        <p:grpSpPr>
          <a:xfrm>
            <a:off x="2935006" y="1555709"/>
            <a:ext cx="3273986" cy="1636993"/>
            <a:chOff x="1982506" y="442557"/>
            <a:chExt cx="3273986" cy="1636993"/>
          </a:xfrm>
          <a:solidFill>
            <a:schemeClr val="bg1"/>
          </a:solidFill>
        </p:grpSpPr>
        <p:sp>
          <p:nvSpPr>
            <p:cNvPr id="17" name="Прямоугольник 16"/>
            <p:cNvSpPr/>
            <p:nvPr/>
          </p:nvSpPr>
          <p:spPr>
            <a:xfrm>
              <a:off x="1982506" y="442557"/>
              <a:ext cx="3273986" cy="1636993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рямоугольник 17"/>
            <p:cNvSpPr/>
            <p:nvPr/>
          </p:nvSpPr>
          <p:spPr>
            <a:xfrm>
              <a:off x="1982506" y="442557"/>
              <a:ext cx="3273986" cy="1636993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24765" rIns="24765" bIns="24765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ysClr val="windowText" lastClr="000000"/>
                  </a:solidFill>
                </a:rPr>
                <a:t>Права</a:t>
              </a:r>
              <a:endParaRPr lang="ru-RU" b="1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954245" y="3880239"/>
            <a:ext cx="3273986" cy="1636993"/>
            <a:chOff x="1745" y="2767087"/>
            <a:chExt cx="3273986" cy="1636993"/>
          </a:xfrm>
          <a:solidFill>
            <a:schemeClr val="bg1"/>
          </a:solidFill>
        </p:grpSpPr>
        <p:sp>
          <p:nvSpPr>
            <p:cNvPr id="14" name="Прямоугольник 13"/>
            <p:cNvSpPr/>
            <p:nvPr/>
          </p:nvSpPr>
          <p:spPr>
            <a:xfrm>
              <a:off x="1745" y="2767087"/>
              <a:ext cx="3273986" cy="1636993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рямоугольник 15"/>
            <p:cNvSpPr/>
            <p:nvPr/>
          </p:nvSpPr>
          <p:spPr>
            <a:xfrm>
              <a:off x="1745" y="2767087"/>
              <a:ext cx="3273986" cy="1636993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24765" rIns="24765" bIns="24765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solidFill>
                    <a:sysClr val="windowText" lastClr="000000"/>
                  </a:solidFill>
                </a:rPr>
                <a:t>На личное имущество</a:t>
              </a:r>
              <a:endParaRPr lang="ru-RU" sz="1400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4915768" y="3880239"/>
            <a:ext cx="3273986" cy="1636993"/>
            <a:chOff x="3963268" y="2767087"/>
            <a:chExt cx="3273986" cy="1636993"/>
          </a:xfrm>
          <a:solidFill>
            <a:schemeClr val="bg1"/>
          </a:solidFill>
        </p:grpSpPr>
        <p:sp>
          <p:nvSpPr>
            <p:cNvPr id="11" name="Прямоугольник 10"/>
            <p:cNvSpPr/>
            <p:nvPr/>
          </p:nvSpPr>
          <p:spPr>
            <a:xfrm>
              <a:off x="3963268" y="2767087"/>
              <a:ext cx="3273986" cy="1636993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3963268" y="2767087"/>
              <a:ext cx="3273986" cy="1636993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24765" rIns="24765" bIns="24765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solidFill>
                    <a:sysClr val="windowText" lastClr="000000"/>
                  </a:solidFill>
                </a:rPr>
                <a:t>На совместное имущество</a:t>
              </a:r>
              <a:endParaRPr lang="ru-RU" sz="1400" kern="12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251520" y="188640"/>
            <a:ext cx="45085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Имущественные права супругов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ая соединительная линия 3"/>
          <p:cNvSpPr/>
          <p:nvPr/>
        </p:nvSpPr>
        <p:spPr>
          <a:xfrm>
            <a:off x="4572000" y="3206779"/>
            <a:ext cx="2560822" cy="444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2220"/>
                </a:lnTo>
                <a:lnTo>
                  <a:pt x="2560822" y="222220"/>
                </a:lnTo>
                <a:lnTo>
                  <a:pt x="2560822" y="444440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рямая соединительная линия 4"/>
          <p:cNvSpPr/>
          <p:nvPr/>
        </p:nvSpPr>
        <p:spPr>
          <a:xfrm>
            <a:off x="2011177" y="3206779"/>
            <a:ext cx="2560822" cy="444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560822" y="0"/>
                </a:moveTo>
                <a:lnTo>
                  <a:pt x="2560822" y="222220"/>
                </a:lnTo>
                <a:lnTo>
                  <a:pt x="0" y="222220"/>
                </a:lnTo>
                <a:lnTo>
                  <a:pt x="0" y="444440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Группа 7"/>
          <p:cNvGrpSpPr/>
          <p:nvPr/>
        </p:nvGrpSpPr>
        <p:grpSpPr>
          <a:xfrm>
            <a:off x="3513808" y="2148588"/>
            <a:ext cx="2116382" cy="1058191"/>
            <a:chOff x="2561308" y="1142907"/>
            <a:chExt cx="2116382" cy="1058191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2561308" y="1142907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Прямоугольник 20"/>
            <p:cNvSpPr/>
            <p:nvPr/>
          </p:nvSpPr>
          <p:spPr>
            <a:xfrm>
              <a:off x="2561308" y="1142907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solidFill>
                    <a:sysClr val="windowText" lastClr="000000"/>
                  </a:solidFill>
                </a:rPr>
                <a:t>Доказательства </a:t>
              </a:r>
              <a:r>
                <a:rPr lang="ru-RU" sz="1400" b="1" kern="1200" dirty="0" smtClean="0">
                  <a:solidFill>
                    <a:sysClr val="windowText" lastClr="000000"/>
                  </a:solidFill>
                </a:rPr>
                <a:t/>
              </a:r>
              <a:br>
                <a:rPr lang="ru-RU" sz="1400" b="1" kern="1200" dirty="0" smtClean="0">
                  <a:solidFill>
                    <a:sysClr val="windowText" lastClr="000000"/>
                  </a:solidFill>
                </a:rPr>
              </a:br>
              <a:r>
                <a:rPr lang="ru-RU" sz="1400" b="1" kern="1200" dirty="0" smtClean="0">
                  <a:solidFill>
                    <a:sysClr val="windowText" lastClr="000000"/>
                  </a:solidFill>
                </a:rPr>
                <a:t>отцовства </a:t>
              </a:r>
              <a:endParaRPr lang="ru-RU" sz="1400" b="1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952986" y="3651220"/>
            <a:ext cx="2116382" cy="1058191"/>
            <a:chOff x="486" y="2645539"/>
            <a:chExt cx="2116382" cy="1058191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486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Прямоугольник 18"/>
            <p:cNvSpPr/>
            <p:nvPr/>
          </p:nvSpPr>
          <p:spPr>
            <a:xfrm>
              <a:off x="486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>
                  <a:solidFill>
                    <a:sysClr val="windowText" lastClr="000000"/>
                  </a:solidFill>
                </a:rPr>
                <a:t>Зарегистрированный брак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с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матерью 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ребенка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513808" y="3651220"/>
            <a:ext cx="2116382" cy="1058191"/>
            <a:chOff x="2561308" y="2645539"/>
            <a:chExt cx="2116382" cy="1058191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2561308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Прямоугольник 16"/>
            <p:cNvSpPr/>
            <p:nvPr/>
          </p:nvSpPr>
          <p:spPr>
            <a:xfrm>
              <a:off x="2561308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>
                  <a:solidFill>
                    <a:sysClr val="windowText" lastClr="000000"/>
                  </a:solidFill>
                </a:rPr>
                <a:t>Добровольное признание отцовства по отношению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к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ребенку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, с матерью которого лицо не состоит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в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зарегистрированном 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браке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6074631" y="3651220"/>
            <a:ext cx="2116382" cy="1058191"/>
            <a:chOff x="5122131" y="2645539"/>
            <a:chExt cx="2116382" cy="105819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5122131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рямоугольник 13"/>
            <p:cNvSpPr/>
            <p:nvPr/>
          </p:nvSpPr>
          <p:spPr>
            <a:xfrm>
              <a:off x="5122131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>
                  <a:solidFill>
                    <a:sysClr val="windowText" lastClr="000000"/>
                  </a:solidFill>
                </a:rPr>
                <a:t>Обстоятельства,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/>
              </a:r>
              <a:br>
                <a:rPr lang="ru-RU" sz="1200" kern="1200" dirty="0" smtClean="0">
                  <a:solidFill>
                    <a:sysClr val="windowText" lastClr="000000"/>
                  </a:solidFill>
                </a:rPr>
              </a:b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установленные </a:t>
              </a:r>
              <a:r>
                <a:rPr lang="ru-RU" sz="1200" kern="1200" dirty="0">
                  <a:solidFill>
                    <a:sysClr val="windowText" lastClr="000000"/>
                  </a:solidFill>
                </a:rPr>
                <a:t>судом</a:t>
              </a: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251520" y="188640"/>
            <a:ext cx="3426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Установление отцовства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3411317" y="2007796"/>
            <a:ext cx="2286742" cy="513079"/>
            <a:chOff x="2476128" y="795113"/>
            <a:chExt cx="2286742" cy="5130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2476128" y="795113"/>
              <a:ext cx="2286742" cy="513079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Прямоугольник 31"/>
            <p:cNvSpPr/>
            <p:nvPr/>
          </p:nvSpPr>
          <p:spPr>
            <a:xfrm>
              <a:off x="2476128" y="795113"/>
              <a:ext cx="2286742" cy="513079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ysClr val="windowText" lastClr="000000"/>
                  </a:solidFill>
                </a:rPr>
                <a:t>Права</a:t>
              </a:r>
              <a:endParaRPr lang="ru-RU" sz="1400" b="1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648943" y="2917386"/>
            <a:ext cx="1260000" cy="2527838"/>
            <a:chOff x="2292" y="1523686"/>
            <a:chExt cx="1026158" cy="2527838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2292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Прямоугольник 29"/>
            <p:cNvSpPr/>
            <p:nvPr/>
          </p:nvSpPr>
          <p:spPr>
            <a:xfrm>
              <a:off x="2292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8890" rIns="7200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Право ребенка на имя, отчество и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фамилию</a:t>
              </a:r>
              <a:endParaRPr lang="ru-RU" sz="1200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959241" y="2917386"/>
            <a:ext cx="1260000" cy="2527838"/>
            <a:chOff x="1243943" y="1523686"/>
            <a:chExt cx="1026158" cy="2527838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1243943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Прямоугольник 27"/>
            <p:cNvSpPr/>
            <p:nvPr/>
          </p:nvSpPr>
          <p:spPr>
            <a:xfrm>
              <a:off x="1243943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8890" rIns="7200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Право ребенка знать своих родителей, проживать совместно с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ними</a:t>
              </a:r>
              <a:endParaRPr lang="ru-RU" sz="1200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3269539" y="2917386"/>
            <a:ext cx="1260000" cy="2527838"/>
            <a:chOff x="2485595" y="1523686"/>
            <a:chExt cx="1026158" cy="252783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2485595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Прямоугольник 25"/>
            <p:cNvSpPr/>
            <p:nvPr/>
          </p:nvSpPr>
          <p:spPr>
            <a:xfrm>
              <a:off x="2485595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8890" rIns="7200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Право ребенка на заботу и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воспитание</a:t>
              </a:r>
              <a:endParaRPr lang="ru-RU" sz="1200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4579837" y="2917386"/>
            <a:ext cx="1260000" cy="2527838"/>
            <a:chOff x="3727246" y="1523686"/>
            <a:chExt cx="1026158" cy="2527838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3727246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Прямоугольник 23"/>
            <p:cNvSpPr/>
            <p:nvPr/>
          </p:nvSpPr>
          <p:spPr>
            <a:xfrm>
              <a:off x="3727246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8890" rIns="7200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Право ребенка выражать свое мнение 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при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решении в</a:t>
              </a:r>
              <a:r>
                <a:rPr lang="ru-RU" sz="1200" kern="1200" dirty="0" smtClean="0">
                  <a:solidFill>
                    <a:sysClr val="windowText" lastClr="000000"/>
                  </a:solidFill>
                  <a:latin typeface="Times New Roman"/>
                  <a:cs typeface="Times New Roman"/>
                </a:rPr>
                <a:t> </a:t>
              </a:r>
              <a:r>
                <a:rPr lang="ru-RU" sz="1200" kern="1200" dirty="0" smtClean="0">
                  <a:solidFill>
                    <a:sysClr val="windowText" lastClr="000000"/>
                  </a:solidFill>
                </a:rPr>
                <a:t>семье любого вопроса, затрагивающего его интересы</a:t>
              </a:r>
              <a:endParaRPr lang="ru-RU" sz="1200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5890135" y="2917386"/>
            <a:ext cx="1260000" cy="2527838"/>
            <a:chOff x="4968898" y="1523686"/>
            <a:chExt cx="1026158" cy="252783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968898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Прямоугольник 21"/>
            <p:cNvSpPr/>
            <p:nvPr/>
          </p:nvSpPr>
          <p:spPr>
            <a:xfrm>
              <a:off x="4968898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8890" rIns="7200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Право ребенка на уважение его человеческого достоинства</a:t>
              </a:r>
              <a:endParaRPr lang="ru-RU" sz="1200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7200432" y="2917386"/>
            <a:ext cx="1260000" cy="2527838"/>
            <a:chOff x="6210549" y="1523686"/>
            <a:chExt cx="1026158" cy="252783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6210549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рямоугольник 19"/>
            <p:cNvSpPr/>
            <p:nvPr/>
          </p:nvSpPr>
          <p:spPr>
            <a:xfrm>
              <a:off x="6210549" y="1523686"/>
              <a:ext cx="1026158" cy="2527838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8890" rIns="7200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Право ребенка на уважение его человеческого достоинства</a:t>
              </a:r>
              <a:endParaRPr lang="ru-RU" sz="1200" kern="12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3" name="Прямоугольник 32"/>
          <p:cNvSpPr/>
          <p:nvPr/>
        </p:nvSpPr>
        <p:spPr>
          <a:xfrm>
            <a:off x="251520" y="188640"/>
            <a:ext cx="29461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Личные права детей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35" name="Соединительная линия уступом 34"/>
          <p:cNvCxnSpPr>
            <a:stCxn id="32" idx="2"/>
            <a:endCxn id="29" idx="0"/>
          </p:cNvCxnSpPr>
          <p:nvPr/>
        </p:nvCxnSpPr>
        <p:spPr>
          <a:xfrm rot="5400000">
            <a:off x="2718561" y="1081258"/>
            <a:ext cx="396511" cy="3275745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stCxn id="32" idx="2"/>
            <a:endCxn id="27" idx="0"/>
          </p:cNvCxnSpPr>
          <p:nvPr/>
        </p:nvCxnSpPr>
        <p:spPr>
          <a:xfrm rot="5400000">
            <a:off x="3373710" y="1736407"/>
            <a:ext cx="396511" cy="1965447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>
            <a:stCxn id="32" idx="2"/>
            <a:endCxn id="26" idx="0"/>
          </p:cNvCxnSpPr>
          <p:nvPr/>
        </p:nvCxnSpPr>
        <p:spPr>
          <a:xfrm rot="5400000">
            <a:off x="4028859" y="2391556"/>
            <a:ext cx="396511" cy="655149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Соединительная линия уступом 40"/>
          <p:cNvCxnSpPr>
            <a:stCxn id="32" idx="2"/>
            <a:endCxn id="24" idx="0"/>
          </p:cNvCxnSpPr>
          <p:nvPr/>
        </p:nvCxnSpPr>
        <p:spPr>
          <a:xfrm rot="16200000" flipH="1">
            <a:off x="4684007" y="2391555"/>
            <a:ext cx="396511" cy="655149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оединительная линия уступом 42"/>
          <p:cNvCxnSpPr>
            <a:stCxn id="32" idx="2"/>
            <a:endCxn id="22" idx="0"/>
          </p:cNvCxnSpPr>
          <p:nvPr/>
        </p:nvCxnSpPr>
        <p:spPr>
          <a:xfrm rot="16200000" flipH="1">
            <a:off x="5339156" y="1736406"/>
            <a:ext cx="396511" cy="1965447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44"/>
          <p:cNvCxnSpPr>
            <a:stCxn id="32" idx="2"/>
            <a:endCxn id="20" idx="0"/>
          </p:cNvCxnSpPr>
          <p:nvPr/>
        </p:nvCxnSpPr>
        <p:spPr>
          <a:xfrm rot="16200000" flipH="1">
            <a:off x="5994305" y="1081258"/>
            <a:ext cx="396511" cy="327574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ая соединительная линия 3"/>
          <p:cNvSpPr/>
          <p:nvPr/>
        </p:nvSpPr>
        <p:spPr>
          <a:xfrm>
            <a:off x="4572000" y="3206779"/>
            <a:ext cx="2560822" cy="444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2220"/>
                </a:lnTo>
                <a:lnTo>
                  <a:pt x="2560822" y="222220"/>
                </a:lnTo>
                <a:lnTo>
                  <a:pt x="2560822" y="444440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рямая соединительная линия 4"/>
          <p:cNvSpPr/>
          <p:nvPr/>
        </p:nvSpPr>
        <p:spPr>
          <a:xfrm>
            <a:off x="2011177" y="3206779"/>
            <a:ext cx="2560822" cy="444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560822" y="0"/>
                </a:moveTo>
                <a:lnTo>
                  <a:pt x="2560822" y="222220"/>
                </a:lnTo>
                <a:lnTo>
                  <a:pt x="0" y="222220"/>
                </a:lnTo>
                <a:lnTo>
                  <a:pt x="0" y="444440"/>
                </a:lnTo>
              </a:path>
            </a:pathLst>
          </a:custGeom>
          <a:noFill/>
          <a:ln w="3175">
            <a:solidFill>
              <a:schemeClr val="bg1"/>
            </a:solidFill>
          </a:ln>
        </p:spPr>
        <p:style>
          <a:lnRef idx="2">
            <a:schemeClr val="dk2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Группа 7"/>
          <p:cNvGrpSpPr/>
          <p:nvPr/>
        </p:nvGrpSpPr>
        <p:grpSpPr>
          <a:xfrm>
            <a:off x="3513808" y="2148588"/>
            <a:ext cx="2116382" cy="1058191"/>
            <a:chOff x="2561308" y="1142907"/>
            <a:chExt cx="2116382" cy="1058191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2561308" y="1142907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Прямоугольник 20"/>
            <p:cNvSpPr/>
            <p:nvPr/>
          </p:nvSpPr>
          <p:spPr>
            <a:xfrm>
              <a:off x="2561308" y="1142907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ysClr val="windowText" lastClr="000000"/>
                  </a:solidFill>
                </a:rPr>
                <a:t>Права </a:t>
              </a:r>
              <a:endParaRPr lang="ru-RU" sz="1400" b="1" kern="1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952986" y="3651220"/>
            <a:ext cx="2116382" cy="1058191"/>
            <a:chOff x="486" y="2645539"/>
            <a:chExt cx="2116382" cy="1058191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486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Прямоугольник 18"/>
            <p:cNvSpPr/>
            <p:nvPr/>
          </p:nvSpPr>
          <p:spPr>
            <a:xfrm>
              <a:off x="486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>
                  <a:solidFill>
                    <a:sysClr val="windowText" lastClr="000000"/>
                  </a:solidFill>
                </a:rPr>
                <a:t>Право на личное имущество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513808" y="3651220"/>
            <a:ext cx="2116382" cy="1058191"/>
            <a:chOff x="2561308" y="2645539"/>
            <a:chExt cx="2116382" cy="1058191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2561308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Прямоугольник 16"/>
            <p:cNvSpPr/>
            <p:nvPr/>
          </p:nvSpPr>
          <p:spPr>
            <a:xfrm>
              <a:off x="2561308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>
                  <a:solidFill>
                    <a:sysClr val="windowText" lastClr="000000"/>
                  </a:solidFill>
                </a:rPr>
                <a:t>Право получать содержание </a:t>
              </a: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/>
              </a:r>
              <a:br>
                <a:rPr lang="ru-RU" sz="1200" i="0" kern="1200" dirty="0" smtClean="0">
                  <a:solidFill>
                    <a:sysClr val="windowText" lastClr="000000"/>
                  </a:solidFill>
                </a:rPr>
              </a:br>
              <a:r>
                <a:rPr lang="ru-RU" sz="1200" i="0" kern="1200" dirty="0" smtClean="0">
                  <a:solidFill>
                    <a:sysClr val="windowText" lastClr="000000"/>
                  </a:solidFill>
                </a:rPr>
                <a:t>от </a:t>
              </a:r>
              <a:r>
                <a:rPr lang="ru-RU" sz="1200" i="0" kern="1200" dirty="0">
                  <a:solidFill>
                    <a:sysClr val="windowText" lastClr="000000"/>
                  </a:solidFill>
                </a:rPr>
                <a:t>своих родителей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6074631" y="3651220"/>
            <a:ext cx="2116382" cy="1058191"/>
            <a:chOff x="5122131" y="2645539"/>
            <a:chExt cx="2116382" cy="105819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5122131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рямоугольник 13"/>
            <p:cNvSpPr/>
            <p:nvPr/>
          </p:nvSpPr>
          <p:spPr>
            <a:xfrm>
              <a:off x="5122131" y="2645539"/>
              <a:ext cx="2116382" cy="10581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i="0" kern="1200" dirty="0">
                  <a:solidFill>
                    <a:sysClr val="windowText" lastClr="000000"/>
                  </a:solidFill>
                </a:rPr>
                <a:t>Право на алименты </a:t>
              </a: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251520" y="188640"/>
            <a:ext cx="4114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Имущественные права детей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26" name="Прямая соединительная линия 25"/>
          <p:cNvCxnSpPr>
            <a:stCxn id="21" idx="2"/>
            <a:endCxn id="16" idx="0"/>
          </p:cNvCxnSpPr>
          <p:nvPr/>
        </p:nvCxnSpPr>
        <p:spPr>
          <a:xfrm>
            <a:off x="4571999" y="3206779"/>
            <a:ext cx="0" cy="44444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3968" y="1868631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Глава 11</a:t>
            </a:r>
          </a:p>
        </p:txBody>
      </p:sp>
      <p:pic>
        <p:nvPicPr>
          <p:cNvPr id="11" name="Picture 2" descr="C:\#Александрова\#BON\0543-Зуев\Закачка\Для презентаций\pazly---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0931" y="3025776"/>
            <a:ext cx="4325525" cy="187200"/>
          </a:xfrm>
          <a:prstGeom prst="rect">
            <a:avLst/>
          </a:prstGeom>
          <a:noFill/>
        </p:spPr>
      </p:pic>
      <p:pic>
        <p:nvPicPr>
          <p:cNvPr id="10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2" y="836712"/>
            <a:ext cx="3723118" cy="5256584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283968" y="3380799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</a:rPr>
              <a:t>Т. В. </a:t>
            </a:r>
            <a:r>
              <a:rPr lang="ru-RU" i="1" dirty="0" err="1" smtClean="0">
                <a:solidFill>
                  <a:schemeClr val="bg1"/>
                </a:solidFill>
              </a:rPr>
              <a:t>Кашанина</a:t>
            </a:r>
            <a:r>
              <a:rPr lang="ru-RU" i="1" dirty="0" smtClean="0">
                <a:solidFill>
                  <a:schemeClr val="bg1"/>
                </a:solidFill>
              </a:rPr>
              <a:t>, Н. М. </a:t>
            </a:r>
            <a:r>
              <a:rPr lang="ru-RU" i="1" dirty="0" err="1" smtClean="0">
                <a:solidFill>
                  <a:schemeClr val="bg1"/>
                </a:solidFill>
              </a:rPr>
              <a:t>Сизикова</a:t>
            </a:r>
            <a:r>
              <a:rPr lang="ru-RU" i="1" dirty="0" smtClean="0">
                <a:solidFill>
                  <a:schemeClr val="bg1"/>
                </a:solidFill>
              </a:rPr>
              <a:t>. </a:t>
            </a:r>
            <a:br>
              <a:rPr lang="ru-RU" i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Право </a:t>
            </a:r>
            <a:r>
              <a:rPr lang="ru-RU" dirty="0" smtClean="0">
                <a:solidFill>
                  <a:schemeClr val="bg1"/>
                </a:solidFill>
              </a:rPr>
              <a:t>: учебник и практикум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для прикладного </a:t>
            </a:r>
            <a:r>
              <a:rPr lang="ru-RU" dirty="0" err="1" smtClean="0">
                <a:solidFill>
                  <a:schemeClr val="bg1"/>
                </a:solidFill>
              </a:rPr>
              <a:t>бакалавриата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2-е изд., пер. и доп.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М. : Юрайт, 2015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163</Words>
  <Application>Microsoft Office PowerPoint</Application>
  <PresentationFormat>Экран (4:3)</PresentationFormat>
  <Paragraphs>52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d.aleksandrova</cp:lastModifiedBy>
  <cp:revision>212</cp:revision>
  <dcterms:created xsi:type="dcterms:W3CDTF">2015-02-19T15:55:24Z</dcterms:created>
  <dcterms:modified xsi:type="dcterms:W3CDTF">2015-11-18T15:41:52Z</dcterms:modified>
</cp:coreProperties>
</file>