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15" r:id="rId2"/>
    <p:sldId id="351" r:id="rId3"/>
    <p:sldId id="352" r:id="rId4"/>
    <p:sldId id="417" r:id="rId5"/>
    <p:sldId id="418" r:id="rId6"/>
    <p:sldId id="419" r:id="rId7"/>
    <p:sldId id="420" r:id="rId8"/>
    <p:sldId id="421" r:id="rId9"/>
    <p:sldId id="422" r:id="rId10"/>
    <p:sldId id="423" r:id="rId11"/>
    <p:sldId id="34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7396"/>
    <a:srgbClr val="70B6E2"/>
    <a:srgbClr val="1D5175"/>
    <a:srgbClr val="633A11"/>
    <a:srgbClr val="985008"/>
    <a:srgbClr val="6A2C10"/>
    <a:srgbClr val="7D502F"/>
    <a:srgbClr val="7D4915"/>
    <a:srgbClr val="F99F45"/>
    <a:srgbClr val="BE631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6" autoAdjust="0"/>
    <p:restoredTop sz="94688" autoAdjust="0"/>
  </p:normalViewPr>
  <p:slideViewPr>
    <p:cSldViewPr>
      <p:cViewPr varScale="1">
        <p:scale>
          <a:sx n="110" d="100"/>
          <a:sy n="110" d="100"/>
        </p:scale>
        <p:origin x="-16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AB6D-A79D-4C2F-8661-DBDDE167A490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D6FB-4E73-4863-8B20-2C6312BBEE9D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11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D6FB-4E73-4863-8B20-2C6312BBEE9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B6E2"/>
            </a:gs>
            <a:gs pos="100000">
              <a:srgbClr val="3B739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BFBD-687C-468F-B5D4-542567773949}" type="datetimeFigureOut">
              <a:rPr lang="ru-RU" smtClean="0"/>
              <a:pPr/>
              <a:t>12/11/15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0CCE3-133B-45F0-8696-FB694CAF7F47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788024" y="1196752"/>
            <a:ext cx="3744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+mj-lt"/>
              </a:rPr>
              <a:t>Лекция 1</a:t>
            </a:r>
          </a:p>
          <a:p>
            <a:pPr algn="r"/>
            <a:endParaRPr lang="ru-RU" sz="2400" dirty="0" smtClean="0">
              <a:solidFill>
                <a:schemeClr val="bg1"/>
              </a:solidFill>
              <a:latin typeface="+mj-lt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chemeClr val="bg1"/>
                </a:solidFill>
              </a:rPr>
              <a:t>Государство</a:t>
            </a:r>
          </a:p>
        </p:txBody>
      </p:sp>
      <p:sp>
        <p:nvSpPr>
          <p:cNvPr id="53" name="Прямоугольник 52"/>
          <p:cNvSpPr/>
          <p:nvPr/>
        </p:nvSpPr>
        <p:spPr>
          <a:xfrm>
            <a:off x="4039227" y="5373216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Курс: Право</a:t>
            </a:r>
          </a:p>
          <a:p>
            <a:pPr algn="r"/>
            <a:r>
              <a:rPr lang="ru-RU" sz="1600" dirty="0" smtClean="0">
                <a:solidFill>
                  <a:schemeClr val="bg1"/>
                </a:solidFill>
              </a:rPr>
              <a:t>Глава 1 учебника</a:t>
            </a:r>
            <a:endParaRPr lang="ru-RU" sz="1600" dirty="0">
              <a:solidFill>
                <a:schemeClr val="bg1"/>
              </a:solidFill>
            </a:endParaRPr>
          </a:p>
        </p:txBody>
      </p:sp>
      <p:pic>
        <p:nvPicPr>
          <p:cNvPr id="55" name="Picture 2" descr="C:\#Александрова\#BON\4225-Кашанина\4225_5_978-5-9916-5831-7 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836712"/>
            <a:ext cx="3723118" cy="5256584"/>
          </a:xfrm>
          <a:prstGeom prst="rect">
            <a:avLst/>
          </a:prstGeom>
          <a:noFill/>
        </p:spPr>
      </p:pic>
      <p:grpSp>
        <p:nvGrpSpPr>
          <p:cNvPr id="59" name="Группа 67"/>
          <p:cNvGrpSpPr/>
          <p:nvPr/>
        </p:nvGrpSpPr>
        <p:grpSpPr>
          <a:xfrm>
            <a:off x="4884680" y="1772816"/>
            <a:ext cx="3630364" cy="72008"/>
            <a:chOff x="4596648" y="1772816"/>
            <a:chExt cx="3630364" cy="72008"/>
          </a:xfrm>
        </p:grpSpPr>
        <p:sp>
          <p:nvSpPr>
            <p:cNvPr id="60" name="Прямоугольник 59"/>
            <p:cNvSpPr/>
            <p:nvPr/>
          </p:nvSpPr>
          <p:spPr>
            <a:xfrm>
              <a:off x="46928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Прямоугольник 60"/>
            <p:cNvSpPr/>
            <p:nvPr/>
          </p:nvSpPr>
          <p:spPr>
            <a:xfrm>
              <a:off x="47889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48851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49813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Прямоугольник 68"/>
            <p:cNvSpPr/>
            <p:nvPr/>
          </p:nvSpPr>
          <p:spPr>
            <a:xfrm>
              <a:off x="50775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Прямоугольник 69"/>
            <p:cNvSpPr/>
            <p:nvPr/>
          </p:nvSpPr>
          <p:spPr>
            <a:xfrm>
              <a:off x="51736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1" name="Прямоугольник 70"/>
            <p:cNvSpPr/>
            <p:nvPr/>
          </p:nvSpPr>
          <p:spPr>
            <a:xfrm>
              <a:off x="52698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2" name="Прямоугольник 71"/>
            <p:cNvSpPr/>
            <p:nvPr/>
          </p:nvSpPr>
          <p:spPr>
            <a:xfrm>
              <a:off x="53660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Прямоугольник 72"/>
            <p:cNvSpPr/>
            <p:nvPr/>
          </p:nvSpPr>
          <p:spPr>
            <a:xfrm>
              <a:off x="54621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Прямоугольник 73"/>
            <p:cNvSpPr/>
            <p:nvPr/>
          </p:nvSpPr>
          <p:spPr>
            <a:xfrm>
              <a:off x="55583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Прямоугольник 74"/>
            <p:cNvSpPr/>
            <p:nvPr/>
          </p:nvSpPr>
          <p:spPr>
            <a:xfrm>
              <a:off x="56545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Прямоугольник 75"/>
            <p:cNvSpPr/>
            <p:nvPr/>
          </p:nvSpPr>
          <p:spPr>
            <a:xfrm>
              <a:off x="57507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Прямоугольник 76"/>
            <p:cNvSpPr/>
            <p:nvPr/>
          </p:nvSpPr>
          <p:spPr>
            <a:xfrm>
              <a:off x="584688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Прямоугольник 77"/>
            <p:cNvSpPr/>
            <p:nvPr/>
          </p:nvSpPr>
          <p:spPr>
            <a:xfrm>
              <a:off x="594305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9" name="Прямоугольник 78"/>
            <p:cNvSpPr/>
            <p:nvPr/>
          </p:nvSpPr>
          <p:spPr>
            <a:xfrm>
              <a:off x="603922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613540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623157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632774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3" name="Прямоугольник 82"/>
            <p:cNvSpPr/>
            <p:nvPr/>
          </p:nvSpPr>
          <p:spPr>
            <a:xfrm>
              <a:off x="642391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4" name="Прямоугольник 83"/>
            <p:cNvSpPr/>
            <p:nvPr/>
          </p:nvSpPr>
          <p:spPr>
            <a:xfrm>
              <a:off x="652008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Прямоугольник 84"/>
            <p:cNvSpPr/>
            <p:nvPr/>
          </p:nvSpPr>
          <p:spPr>
            <a:xfrm>
              <a:off x="661626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Прямоугольник 85"/>
            <p:cNvSpPr/>
            <p:nvPr/>
          </p:nvSpPr>
          <p:spPr>
            <a:xfrm>
              <a:off x="671243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680860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690477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700094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0" name="Прямоугольник 89"/>
            <p:cNvSpPr/>
            <p:nvPr/>
          </p:nvSpPr>
          <p:spPr>
            <a:xfrm>
              <a:off x="709712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Прямоугольник 90"/>
            <p:cNvSpPr/>
            <p:nvPr/>
          </p:nvSpPr>
          <p:spPr>
            <a:xfrm>
              <a:off x="719329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728946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3" name="Прямоугольник 92"/>
            <p:cNvSpPr/>
            <p:nvPr/>
          </p:nvSpPr>
          <p:spPr>
            <a:xfrm>
              <a:off x="738563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748180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Прямоугольник 94"/>
            <p:cNvSpPr/>
            <p:nvPr/>
          </p:nvSpPr>
          <p:spPr>
            <a:xfrm>
              <a:off x="757798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Прямоугольник 95"/>
            <p:cNvSpPr/>
            <p:nvPr/>
          </p:nvSpPr>
          <p:spPr>
            <a:xfrm>
              <a:off x="767415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Прямоугольник 96"/>
            <p:cNvSpPr/>
            <p:nvPr/>
          </p:nvSpPr>
          <p:spPr>
            <a:xfrm>
              <a:off x="7770324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Прямоугольник 97"/>
            <p:cNvSpPr/>
            <p:nvPr/>
          </p:nvSpPr>
          <p:spPr>
            <a:xfrm>
              <a:off x="7866496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7962668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8058840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8155012" y="1772824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Прямоугольник 102"/>
            <p:cNvSpPr/>
            <p:nvPr/>
          </p:nvSpPr>
          <p:spPr>
            <a:xfrm>
              <a:off x="4596648" y="1772816"/>
              <a:ext cx="72000" cy="72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pic>
        <p:nvPicPr>
          <p:cNvPr id="4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04664"/>
            <a:ext cx="73448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Государственный аппарат в Российской Федерации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8" name="Рисунок 7" descr="P.-001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195736" y="1052736"/>
            <a:ext cx="4734000" cy="5667650"/>
          </a:xfrm>
          <a:prstGeom prst="rect">
            <a:avLst/>
          </a:prstGeom>
        </p:spPr>
      </p:pic>
      <p:pic>
        <p:nvPicPr>
          <p:cNvPr id="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283968" y="1868631"/>
            <a:ext cx="439248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Подробнее</a:t>
            </a:r>
          </a:p>
          <a:p>
            <a:pPr algn="r"/>
            <a:r>
              <a:rPr lang="ru-RU" sz="2000" dirty="0" smtClean="0">
                <a:solidFill>
                  <a:schemeClr val="bg1"/>
                </a:solidFill>
                <a:latin typeface="+mj-lt"/>
              </a:rPr>
              <a:t>расскажет базовый учебник</a:t>
            </a:r>
          </a:p>
          <a:p>
            <a:pPr algn="r"/>
            <a:r>
              <a:rPr lang="ru-RU" sz="2400" b="1" dirty="0" smtClean="0">
                <a:solidFill>
                  <a:schemeClr val="bg1"/>
                </a:solidFill>
                <a:latin typeface="+mj-lt"/>
              </a:rPr>
              <a:t>Глава 1</a:t>
            </a:r>
          </a:p>
        </p:txBody>
      </p:sp>
      <p:pic>
        <p:nvPicPr>
          <p:cNvPr id="11" name="Picture 2" descr="C:\#Александрова\#BON\0543-Зуев\Закачка\Для презентаций\pazly---0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0931" y="3025776"/>
            <a:ext cx="4325525" cy="1872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4283968" y="3380799"/>
            <a:ext cx="4392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i="1" dirty="0" smtClean="0">
                <a:solidFill>
                  <a:schemeClr val="bg1"/>
                </a:solidFill>
              </a:rPr>
              <a:t>Т. В. </a:t>
            </a:r>
            <a:r>
              <a:rPr lang="ru-RU" i="1" dirty="0" err="1" smtClean="0">
                <a:solidFill>
                  <a:schemeClr val="bg1"/>
                </a:solidFill>
              </a:rPr>
              <a:t>Кашанина</a:t>
            </a:r>
            <a:r>
              <a:rPr lang="ru-RU" i="1" dirty="0" smtClean="0">
                <a:solidFill>
                  <a:schemeClr val="bg1"/>
                </a:solidFill>
              </a:rPr>
              <a:t>, Н. М. </a:t>
            </a:r>
            <a:r>
              <a:rPr lang="ru-RU" i="1" dirty="0" err="1" smtClean="0">
                <a:solidFill>
                  <a:schemeClr val="bg1"/>
                </a:solidFill>
              </a:rPr>
              <a:t>Сизикова</a:t>
            </a:r>
            <a:r>
              <a:rPr lang="ru-RU" i="1" dirty="0" smtClean="0">
                <a:solidFill>
                  <a:schemeClr val="bg1"/>
                </a:solidFill>
              </a:rPr>
              <a:t>. </a:t>
            </a:r>
            <a:br>
              <a:rPr lang="ru-RU" i="1" dirty="0" smtClean="0">
                <a:solidFill>
                  <a:schemeClr val="bg1"/>
                </a:solidFill>
              </a:rPr>
            </a:br>
            <a:r>
              <a:rPr lang="ru-RU" b="1" dirty="0" smtClean="0">
                <a:solidFill>
                  <a:schemeClr val="bg1"/>
                </a:solidFill>
              </a:rPr>
              <a:t>Право </a:t>
            </a:r>
            <a:r>
              <a:rPr lang="ru-RU" dirty="0" smtClean="0">
                <a:solidFill>
                  <a:schemeClr val="bg1"/>
                </a:solidFill>
              </a:rPr>
              <a:t>: учебник и практикум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для прикладного </a:t>
            </a:r>
            <a:r>
              <a:rPr lang="ru-RU" dirty="0" err="1" smtClean="0">
                <a:solidFill>
                  <a:schemeClr val="bg1"/>
                </a:solidFill>
              </a:rPr>
              <a:t>бакалавриата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br>
              <a:rPr lang="ru-RU" dirty="0" smtClean="0">
                <a:solidFill>
                  <a:schemeClr val="bg1"/>
                </a:solidFill>
              </a:rPr>
            </a:br>
            <a:r>
              <a:rPr lang="ru-RU" dirty="0" smtClean="0">
                <a:solidFill>
                  <a:schemeClr val="bg1"/>
                </a:solidFill>
              </a:rPr>
              <a:t>2-е изд., пер. и доп.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ru-RU" dirty="0" smtClean="0">
                <a:solidFill>
                  <a:schemeClr val="bg1"/>
                </a:solidFill>
              </a:rPr>
              <a:t>М. : Юрайт, 2015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10" name="Picture 2" descr="C:\#Александрова\#BON\4225-Кашанина\4225_5_978-5-9916-5831-7 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6512" y="836712"/>
            <a:ext cx="3723118" cy="5256584"/>
          </a:xfrm>
          <a:prstGeom prst="rect">
            <a:avLst/>
          </a:prstGeom>
          <a:noFill/>
        </p:spPr>
      </p:pic>
      <p:pic>
        <p:nvPicPr>
          <p:cNvPr id="9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3568" y="332656"/>
            <a:ext cx="69127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Структура первобытного общества</a:t>
            </a:r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12" name="Рисунок 11" descr="P.-00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1052736"/>
            <a:ext cx="6049293" cy="5534980"/>
          </a:xfrm>
          <a:prstGeom prst="rect">
            <a:avLst/>
          </a:prstGeom>
        </p:spPr>
      </p:pic>
      <p:pic>
        <p:nvPicPr>
          <p:cNvPr id="9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Органы управления в первобытном обществе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20" name="Рисунок 19" descr="P.-00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7750" y="1988790"/>
            <a:ext cx="7048500" cy="3600450"/>
          </a:xfrm>
          <a:prstGeom prst="rect">
            <a:avLst/>
          </a:prstGeom>
        </p:spPr>
      </p:pic>
      <p:pic>
        <p:nvPicPr>
          <p:cNvPr id="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Возникновение государства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P.-003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2987" y="2082899"/>
            <a:ext cx="7058025" cy="3362325"/>
          </a:xfrm>
          <a:prstGeom prst="rect">
            <a:avLst/>
          </a:prstGeom>
        </p:spPr>
      </p:pic>
      <p:pic>
        <p:nvPicPr>
          <p:cNvPr id="8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Признаки государства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9" name="Рисунок 8" descr="P.-004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33159" y="1305312"/>
            <a:ext cx="5991169" cy="4932000"/>
          </a:xfrm>
          <a:prstGeom prst="rect">
            <a:avLst/>
          </a:prstGeom>
        </p:spPr>
      </p:pic>
      <p:pic>
        <p:nvPicPr>
          <p:cNvPr id="7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Виды власти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P.-005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2987" y="1299170"/>
            <a:ext cx="7058025" cy="5010150"/>
          </a:xfrm>
          <a:prstGeom prst="rect">
            <a:avLst/>
          </a:prstGeom>
        </p:spPr>
      </p:pic>
      <p:pic>
        <p:nvPicPr>
          <p:cNvPr id="8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Виды государств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P.-007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19672" y="1124744"/>
            <a:ext cx="6049293" cy="5265579"/>
          </a:xfrm>
          <a:prstGeom prst="rect">
            <a:avLst/>
          </a:prstGeom>
        </p:spPr>
      </p:pic>
      <p:pic>
        <p:nvPicPr>
          <p:cNvPr id="8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Функции государства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P.-008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91680" y="1056511"/>
            <a:ext cx="5833269" cy="5612849"/>
          </a:xfrm>
          <a:prstGeom prst="rect">
            <a:avLst/>
          </a:prstGeom>
        </p:spPr>
      </p:pic>
      <p:pic>
        <p:nvPicPr>
          <p:cNvPr id="8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5576" y="404664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>Государственные режимы</a:t>
            </a:r>
            <a:endParaRPr lang="ru-RU" sz="2400" b="1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P.-009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2987" y="1449288"/>
            <a:ext cx="7058025" cy="4572000"/>
          </a:xfrm>
          <a:prstGeom prst="rect">
            <a:avLst/>
          </a:prstGeom>
        </p:spPr>
      </p:pic>
      <p:pic>
        <p:nvPicPr>
          <p:cNvPr id="8" name="Picture 5" descr="C:\#Александрова\#BON\!!!!Cхемы иллюстратор\URAIT-v---Whit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16416" y="260648"/>
            <a:ext cx="624880" cy="14401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1494</TotalTime>
  <Words>53</Words>
  <Application>Microsoft Office PowerPoint</Application>
  <PresentationFormat>Экран (4:3)</PresentationFormat>
  <Paragraphs>29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Здесь будет большая красочная цитата о чем-то</dc:title>
  <dc:creator>a.safonov</dc:creator>
  <cp:lastModifiedBy>d.aleksandrova</cp:lastModifiedBy>
  <cp:revision>197</cp:revision>
  <dcterms:created xsi:type="dcterms:W3CDTF">2015-02-19T15:55:24Z</dcterms:created>
  <dcterms:modified xsi:type="dcterms:W3CDTF">2015-11-12T13:28:39Z</dcterms:modified>
</cp:coreProperties>
</file>