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A56E"/>
    <a:srgbClr val="793B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5C15F2-C594-44A8-948A-1CD12B382E6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C251074C-8B8D-41B6-800D-AC361E9339D5}">
      <dgm:prSet phldrT="[Текст]" custT="1"/>
      <dgm:spPr>
        <a:solidFill>
          <a:srgbClr val="E8A56E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Манифест от</a:t>
          </a:r>
          <a:r>
            <a:rPr lang="en-GB" sz="2000" dirty="0" smtClean="0">
              <a:solidFill>
                <a:schemeClr val="tx1"/>
              </a:solidFill>
            </a:rPr>
            <a:t> </a:t>
          </a:r>
          <a:r>
            <a:rPr lang="ru-RU" sz="2000" dirty="0" smtClean="0">
              <a:solidFill>
                <a:schemeClr val="tx1"/>
              </a:solidFill>
            </a:rPr>
            <a:t>8</a:t>
          </a:r>
          <a:r>
            <a:rPr lang="en-GB" sz="2000" dirty="0" smtClean="0">
              <a:solidFill>
                <a:schemeClr val="tx1"/>
              </a:solidFill>
            </a:rPr>
            <a:t> </a:t>
          </a:r>
          <a:r>
            <a:rPr lang="ru-RU" sz="2000" dirty="0" smtClean="0">
              <a:solidFill>
                <a:schemeClr val="tx1"/>
              </a:solidFill>
            </a:rPr>
            <a:t>сентября 1802</a:t>
          </a:r>
          <a:r>
            <a:rPr lang="en-GB" sz="2000" dirty="0" smtClean="0">
              <a:solidFill>
                <a:schemeClr val="tx1"/>
              </a:solidFill>
            </a:rPr>
            <a:t> </a:t>
          </a:r>
          <a:r>
            <a:rPr lang="ru-RU" sz="2000" dirty="0" smtClean="0">
              <a:solidFill>
                <a:schemeClr val="tx1"/>
              </a:solidFill>
            </a:rPr>
            <a:t>г. «Об</a:t>
          </a:r>
          <a:r>
            <a:rPr lang="en-GB" sz="2000" dirty="0" smtClean="0">
              <a:solidFill>
                <a:schemeClr val="tx1"/>
              </a:solidFill>
            </a:rPr>
            <a:t> </a:t>
          </a:r>
          <a:r>
            <a:rPr lang="ru-RU" sz="2000" dirty="0" smtClean="0">
              <a:solidFill>
                <a:schemeClr val="tx1"/>
              </a:solidFill>
            </a:rPr>
            <a:t>учреждении министерств» </a:t>
          </a:r>
          <a:endParaRPr lang="ru-RU" sz="2000" dirty="0">
            <a:solidFill>
              <a:schemeClr val="tx1"/>
            </a:solidFill>
          </a:endParaRPr>
        </a:p>
      </dgm:t>
    </dgm:pt>
    <dgm:pt modelId="{16BDD6C9-3A00-4832-943A-E4B69461A6E2}" type="parTrans" cxnId="{FCA7EB27-231E-4DD6-ADD2-EF568C6100A8}">
      <dgm:prSet/>
      <dgm:spPr/>
      <dgm:t>
        <a:bodyPr/>
        <a:lstStyle/>
        <a:p>
          <a:endParaRPr lang="ru-RU"/>
        </a:p>
      </dgm:t>
    </dgm:pt>
    <dgm:pt modelId="{9FEC12DF-2BC5-4E47-B879-0EF5A97BA239}" type="sibTrans" cxnId="{FCA7EB27-231E-4DD6-ADD2-EF568C6100A8}">
      <dgm:prSet/>
      <dgm:spPr/>
      <dgm:t>
        <a:bodyPr/>
        <a:lstStyle/>
        <a:p>
          <a:endParaRPr lang="ru-RU"/>
        </a:p>
      </dgm:t>
    </dgm:pt>
    <dgm:pt modelId="{D56F27DF-4E0F-4AC2-88D0-11520C130D59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Положил начало </a:t>
          </a:r>
          <a:r>
            <a:rPr lang="ru-RU" sz="2000" b="0" dirty="0" smtClean="0">
              <a:solidFill>
                <a:schemeClr val="bg1"/>
              </a:solidFill>
            </a:rPr>
            <a:t>новой системе управления</a:t>
          </a:r>
          <a:endParaRPr lang="ru-RU" sz="2000" b="0" dirty="0">
            <a:solidFill>
              <a:schemeClr val="bg1"/>
            </a:solidFill>
          </a:endParaRPr>
        </a:p>
      </dgm:t>
    </dgm:pt>
    <dgm:pt modelId="{F1D80A58-7592-4D89-B801-71AC67BCB27A}" type="parTrans" cxnId="{085F64D6-8297-4B22-BCB8-2DC121FDAF55}">
      <dgm:prSet/>
      <dgm:spPr/>
      <dgm:t>
        <a:bodyPr/>
        <a:lstStyle/>
        <a:p>
          <a:endParaRPr lang="ru-RU"/>
        </a:p>
      </dgm:t>
    </dgm:pt>
    <dgm:pt modelId="{F35893FD-DF7F-4B4A-B695-EED927950128}" type="sibTrans" cxnId="{085F64D6-8297-4B22-BCB8-2DC121FDAF55}">
      <dgm:prSet/>
      <dgm:spPr/>
      <dgm:t>
        <a:bodyPr/>
        <a:lstStyle/>
        <a:p>
          <a:endParaRPr lang="ru-RU"/>
        </a:p>
      </dgm:t>
    </dgm:pt>
    <dgm:pt modelId="{CAECBA4A-F66E-4E03-AFBF-9128AF3D2BB3}">
      <dgm:prSet phldrT="[Текст]" custT="1"/>
      <dgm:spPr>
        <a:solidFill>
          <a:srgbClr val="E8A56E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Указ 1803</a:t>
          </a:r>
          <a:r>
            <a:rPr lang="en-GB" sz="2000" dirty="0" smtClean="0">
              <a:solidFill>
                <a:schemeClr val="tx1"/>
              </a:solidFill>
            </a:rPr>
            <a:t> </a:t>
          </a:r>
          <a:r>
            <a:rPr lang="ru-RU" sz="2000" dirty="0" smtClean="0">
              <a:solidFill>
                <a:schemeClr val="tx1"/>
              </a:solidFill>
            </a:rPr>
            <a:t>г. «О</a:t>
          </a:r>
          <a:r>
            <a:rPr lang="en-GB" sz="2000" dirty="0" smtClean="0">
              <a:solidFill>
                <a:schemeClr val="tx1"/>
              </a:solidFill>
            </a:rPr>
            <a:t> </a:t>
          </a:r>
          <a:r>
            <a:rPr lang="ru-RU" sz="2000" dirty="0" smtClean="0">
              <a:solidFill>
                <a:schemeClr val="tx1"/>
              </a:solidFill>
            </a:rPr>
            <a:t>вольных хлебопашцах»</a:t>
          </a:r>
          <a:endParaRPr lang="ru-RU" sz="2000" dirty="0">
            <a:solidFill>
              <a:schemeClr val="tx1"/>
            </a:solidFill>
          </a:endParaRPr>
        </a:p>
      </dgm:t>
    </dgm:pt>
    <dgm:pt modelId="{139A3257-CBFE-4C28-B986-142E2FD0703B}" type="parTrans" cxnId="{E73E049C-7FC7-47D1-B423-86EB0D6CEC1A}">
      <dgm:prSet/>
      <dgm:spPr/>
      <dgm:t>
        <a:bodyPr/>
        <a:lstStyle/>
        <a:p>
          <a:endParaRPr lang="ru-RU"/>
        </a:p>
      </dgm:t>
    </dgm:pt>
    <dgm:pt modelId="{ECEF9B51-3DE1-4CFC-9427-EF8B4A4B3CE0}" type="sibTrans" cxnId="{E73E049C-7FC7-47D1-B423-86EB0D6CEC1A}">
      <dgm:prSet/>
      <dgm:spPr/>
      <dgm:t>
        <a:bodyPr/>
        <a:lstStyle/>
        <a:p>
          <a:endParaRPr lang="ru-RU"/>
        </a:p>
      </dgm:t>
    </dgm:pt>
    <dgm:pt modelId="{D67E5E85-AAE7-4345-9047-6858A9F8AB37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Предоставил возможность обрести свободу за</a:t>
          </a:r>
          <a:r>
            <a:rPr lang="en-GB" sz="2000" dirty="0" smtClean="0">
              <a:solidFill>
                <a:schemeClr val="bg1"/>
              </a:solidFill>
            </a:rPr>
            <a:t> </a:t>
          </a:r>
          <a:r>
            <a:rPr lang="ru-RU" sz="2000" dirty="0" smtClean="0">
              <a:solidFill>
                <a:schemeClr val="bg1"/>
              </a:solidFill>
            </a:rPr>
            <a:t>выкуп 150</a:t>
          </a:r>
          <a:r>
            <a:rPr lang="en-GB" sz="2000" dirty="0" smtClean="0">
              <a:solidFill>
                <a:schemeClr val="bg1"/>
              </a:solidFill>
            </a:rPr>
            <a:t> </a:t>
          </a:r>
          <a:r>
            <a:rPr lang="ru-RU" sz="2000" dirty="0" smtClean="0">
              <a:solidFill>
                <a:schemeClr val="bg1"/>
              </a:solidFill>
            </a:rPr>
            <a:t>тыс. крестьян мужского пола</a:t>
          </a:r>
          <a:endParaRPr lang="ru-RU" sz="2000" dirty="0">
            <a:solidFill>
              <a:schemeClr val="bg1"/>
            </a:solidFill>
          </a:endParaRPr>
        </a:p>
      </dgm:t>
    </dgm:pt>
    <dgm:pt modelId="{EA442EEE-4964-4C4A-9EA3-9E660B2F2189}" type="parTrans" cxnId="{E1B78BB2-C7BC-4252-8EAB-E10E94F15B9C}">
      <dgm:prSet/>
      <dgm:spPr/>
      <dgm:t>
        <a:bodyPr/>
        <a:lstStyle/>
        <a:p>
          <a:endParaRPr lang="ru-RU"/>
        </a:p>
      </dgm:t>
    </dgm:pt>
    <dgm:pt modelId="{2E496D87-724C-4741-A6B0-99E65B1C2161}" type="sibTrans" cxnId="{E1B78BB2-C7BC-4252-8EAB-E10E94F15B9C}">
      <dgm:prSet/>
      <dgm:spPr/>
      <dgm:t>
        <a:bodyPr/>
        <a:lstStyle/>
        <a:p>
          <a:endParaRPr lang="ru-RU"/>
        </a:p>
      </dgm:t>
    </dgm:pt>
    <dgm:pt modelId="{E1611F87-D4EE-4E28-B5A1-00055A6EE850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Было создано восемь министерств: военных сухопутных сил, военно-морских сил, внутренних дел, иностранных дел, коммерции, народного просвещения и др.</a:t>
          </a:r>
          <a:endParaRPr lang="ru-RU" sz="2000" dirty="0">
            <a:solidFill>
              <a:schemeClr val="bg1"/>
            </a:solidFill>
          </a:endParaRPr>
        </a:p>
      </dgm:t>
    </dgm:pt>
    <dgm:pt modelId="{2151B823-4E16-43CB-B562-BDD6DE68D3C5}" type="parTrans" cxnId="{0DA57D80-D8C4-417E-BDDC-48C70DB99D35}">
      <dgm:prSet/>
      <dgm:spPr/>
      <dgm:t>
        <a:bodyPr/>
        <a:lstStyle/>
        <a:p>
          <a:endParaRPr lang="ru-RU"/>
        </a:p>
      </dgm:t>
    </dgm:pt>
    <dgm:pt modelId="{380D0CAF-26C2-487F-9C79-7CD1C322996A}" type="sibTrans" cxnId="{0DA57D80-D8C4-417E-BDDC-48C70DB99D35}">
      <dgm:prSet/>
      <dgm:spPr/>
      <dgm:t>
        <a:bodyPr/>
        <a:lstStyle/>
        <a:p>
          <a:endParaRPr lang="ru-RU"/>
        </a:p>
      </dgm:t>
    </dgm:pt>
    <dgm:pt modelId="{54A59E29-A849-4D2F-8545-176012440EAF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Был несколько ослаблен помещичий гнет</a:t>
          </a:r>
          <a:endParaRPr lang="ru-RU" sz="2000" dirty="0">
            <a:solidFill>
              <a:schemeClr val="bg1"/>
            </a:solidFill>
          </a:endParaRPr>
        </a:p>
      </dgm:t>
    </dgm:pt>
    <dgm:pt modelId="{A2A5D712-4428-4779-B72D-14FF35F98A9A}" type="parTrans" cxnId="{41D57430-FF90-4B37-BC1B-AA8D1CB711F4}">
      <dgm:prSet/>
      <dgm:spPr/>
      <dgm:t>
        <a:bodyPr/>
        <a:lstStyle/>
        <a:p>
          <a:endParaRPr lang="ru-RU"/>
        </a:p>
      </dgm:t>
    </dgm:pt>
    <dgm:pt modelId="{E33EC842-1224-47B3-81DE-9090C0DC32C4}" type="sibTrans" cxnId="{41D57430-FF90-4B37-BC1B-AA8D1CB711F4}">
      <dgm:prSet/>
      <dgm:spPr/>
      <dgm:t>
        <a:bodyPr/>
        <a:lstStyle/>
        <a:p>
          <a:endParaRPr lang="ru-RU"/>
        </a:p>
      </dgm:t>
    </dgm:pt>
    <dgm:pt modelId="{347388FA-535E-42A2-8E1A-B265C5DE6478}" type="pres">
      <dgm:prSet presAssocID="{0D5C15F2-C594-44A8-948A-1CD12B382E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846185-DF54-40AF-8568-0C85218EFFD0}" type="pres">
      <dgm:prSet presAssocID="{C251074C-8B8D-41B6-800D-AC361E9339D5}" presName="parentText" presStyleLbl="node1" presStyleIdx="0" presStyleCnt="2" custLinFactNeighborX="-749" custLinFactNeighborY="-28846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484221D-70A5-4607-A30A-B69AF0CE9EDD}" type="pres">
      <dgm:prSet presAssocID="{C251074C-8B8D-41B6-800D-AC361E9339D5}" presName="childText" presStyleLbl="revTx" presStyleIdx="0" presStyleCnt="2" custLinFactNeighborX="126" custLinFactNeighborY="-523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691D9209-44B1-4BB2-B754-B0D540946FCB}" type="pres">
      <dgm:prSet presAssocID="{CAECBA4A-F66E-4E03-AFBF-9128AF3D2BB3}" presName="parentText" presStyleLbl="node1" presStyleIdx="1" presStyleCnt="2" custLinFactNeighborX="126" custLinFactNeighborY="27454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781279C-433B-4130-8042-C7E06E1CD4F2}" type="pres">
      <dgm:prSet presAssocID="{CAECBA4A-F66E-4E03-AFBF-9128AF3D2BB3}" presName="childText" presStyleLbl="revTx" presStyleIdx="1" presStyleCnt="2" custLinFactNeighborX="126" custLinFactNeighborY="4695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D18121E5-1D86-4086-8CAE-2433E14797D6}" type="presOf" srcId="{C251074C-8B8D-41B6-800D-AC361E9339D5}" destId="{76846185-DF54-40AF-8568-0C85218EFFD0}" srcOrd="0" destOrd="0" presId="urn:microsoft.com/office/officeart/2005/8/layout/vList2"/>
    <dgm:cxn modelId="{97EED16B-6217-4F50-B3A9-32116AFF84F4}" type="presOf" srcId="{54A59E29-A849-4D2F-8545-176012440EAF}" destId="{C781279C-433B-4130-8042-C7E06E1CD4F2}" srcOrd="0" destOrd="1" presId="urn:microsoft.com/office/officeart/2005/8/layout/vList2"/>
    <dgm:cxn modelId="{8C780BE0-FDED-4085-9956-0FF555DCBA27}" type="presOf" srcId="{0D5C15F2-C594-44A8-948A-1CD12B382E60}" destId="{347388FA-535E-42A2-8E1A-B265C5DE6478}" srcOrd="0" destOrd="0" presId="urn:microsoft.com/office/officeart/2005/8/layout/vList2"/>
    <dgm:cxn modelId="{3C89557C-0187-45CB-9065-6D80634CB341}" type="presOf" srcId="{CAECBA4A-F66E-4E03-AFBF-9128AF3D2BB3}" destId="{691D9209-44B1-4BB2-B754-B0D540946FCB}" srcOrd="0" destOrd="0" presId="urn:microsoft.com/office/officeart/2005/8/layout/vList2"/>
    <dgm:cxn modelId="{FCA7EB27-231E-4DD6-ADD2-EF568C6100A8}" srcId="{0D5C15F2-C594-44A8-948A-1CD12B382E60}" destId="{C251074C-8B8D-41B6-800D-AC361E9339D5}" srcOrd="0" destOrd="0" parTransId="{16BDD6C9-3A00-4832-943A-E4B69461A6E2}" sibTransId="{9FEC12DF-2BC5-4E47-B879-0EF5A97BA239}"/>
    <dgm:cxn modelId="{BA24F503-9550-4486-8F3F-9C49F689E6EA}" type="presOf" srcId="{D56F27DF-4E0F-4AC2-88D0-11520C130D59}" destId="{9484221D-70A5-4607-A30A-B69AF0CE9EDD}" srcOrd="0" destOrd="0" presId="urn:microsoft.com/office/officeart/2005/8/layout/vList2"/>
    <dgm:cxn modelId="{E1B78BB2-C7BC-4252-8EAB-E10E94F15B9C}" srcId="{CAECBA4A-F66E-4E03-AFBF-9128AF3D2BB3}" destId="{D67E5E85-AAE7-4345-9047-6858A9F8AB37}" srcOrd="0" destOrd="0" parTransId="{EA442EEE-4964-4C4A-9EA3-9E660B2F2189}" sibTransId="{2E496D87-724C-4741-A6B0-99E65B1C2161}"/>
    <dgm:cxn modelId="{57C99A11-99EC-427C-889F-131A9330BEAC}" type="presOf" srcId="{D67E5E85-AAE7-4345-9047-6858A9F8AB37}" destId="{C781279C-433B-4130-8042-C7E06E1CD4F2}" srcOrd="0" destOrd="0" presId="urn:microsoft.com/office/officeart/2005/8/layout/vList2"/>
    <dgm:cxn modelId="{0DA57D80-D8C4-417E-BDDC-48C70DB99D35}" srcId="{C251074C-8B8D-41B6-800D-AC361E9339D5}" destId="{E1611F87-D4EE-4E28-B5A1-00055A6EE850}" srcOrd="1" destOrd="0" parTransId="{2151B823-4E16-43CB-B562-BDD6DE68D3C5}" sibTransId="{380D0CAF-26C2-487F-9C79-7CD1C322996A}"/>
    <dgm:cxn modelId="{E73E049C-7FC7-47D1-B423-86EB0D6CEC1A}" srcId="{0D5C15F2-C594-44A8-948A-1CD12B382E60}" destId="{CAECBA4A-F66E-4E03-AFBF-9128AF3D2BB3}" srcOrd="1" destOrd="0" parTransId="{139A3257-CBFE-4C28-B986-142E2FD0703B}" sibTransId="{ECEF9B51-3DE1-4CFC-9427-EF8B4A4B3CE0}"/>
    <dgm:cxn modelId="{41D57430-FF90-4B37-BC1B-AA8D1CB711F4}" srcId="{CAECBA4A-F66E-4E03-AFBF-9128AF3D2BB3}" destId="{54A59E29-A849-4D2F-8545-176012440EAF}" srcOrd="1" destOrd="0" parTransId="{A2A5D712-4428-4779-B72D-14FF35F98A9A}" sibTransId="{E33EC842-1224-47B3-81DE-9090C0DC32C4}"/>
    <dgm:cxn modelId="{085F64D6-8297-4B22-BCB8-2DC121FDAF55}" srcId="{C251074C-8B8D-41B6-800D-AC361E9339D5}" destId="{D56F27DF-4E0F-4AC2-88D0-11520C130D59}" srcOrd="0" destOrd="0" parTransId="{F1D80A58-7592-4D89-B801-71AC67BCB27A}" sibTransId="{F35893FD-DF7F-4B4A-B695-EED927950128}"/>
    <dgm:cxn modelId="{3FA9E31C-8C44-4044-B6DE-A94A6412B0DA}" type="presOf" srcId="{E1611F87-D4EE-4E28-B5A1-00055A6EE850}" destId="{9484221D-70A5-4607-A30A-B69AF0CE9EDD}" srcOrd="0" destOrd="1" presId="urn:microsoft.com/office/officeart/2005/8/layout/vList2"/>
    <dgm:cxn modelId="{1EC78FB0-966B-4B54-BD84-9700B4381920}" type="presParOf" srcId="{347388FA-535E-42A2-8E1A-B265C5DE6478}" destId="{76846185-DF54-40AF-8568-0C85218EFFD0}" srcOrd="0" destOrd="0" presId="urn:microsoft.com/office/officeart/2005/8/layout/vList2"/>
    <dgm:cxn modelId="{CCC9208C-0863-4ED0-9AEB-5A8FB7041A16}" type="presParOf" srcId="{347388FA-535E-42A2-8E1A-B265C5DE6478}" destId="{9484221D-70A5-4607-A30A-B69AF0CE9EDD}" srcOrd="1" destOrd="0" presId="urn:microsoft.com/office/officeart/2005/8/layout/vList2"/>
    <dgm:cxn modelId="{CD70551C-43D4-4EAC-A523-8922FA767CA7}" type="presParOf" srcId="{347388FA-535E-42A2-8E1A-B265C5DE6478}" destId="{691D9209-44B1-4BB2-B754-B0D540946FCB}" srcOrd="2" destOrd="0" presId="urn:microsoft.com/office/officeart/2005/8/layout/vList2"/>
    <dgm:cxn modelId="{CC388A8C-621B-4A5E-BD15-6EED2961BE06}" type="presParOf" srcId="{347388FA-535E-42A2-8E1A-B265C5DE6478}" destId="{C781279C-433B-4130-8042-C7E06E1CD4F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846185-DF54-40AF-8568-0C85218EFFD0}">
      <dsp:nvSpPr>
        <dsp:cNvPr id="0" name=""/>
        <dsp:cNvSpPr/>
      </dsp:nvSpPr>
      <dsp:spPr>
        <a:xfrm>
          <a:off x="0" y="288028"/>
          <a:ext cx="8229600" cy="1216800"/>
        </a:xfrm>
        <a:prstGeom prst="rect">
          <a:avLst/>
        </a:prstGeom>
        <a:solidFill>
          <a:srgbClr val="E8A56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Манифест от</a:t>
          </a:r>
          <a:r>
            <a:rPr lang="en-GB" sz="2000" kern="1200" dirty="0" smtClean="0">
              <a:solidFill>
                <a:schemeClr val="tx1"/>
              </a:solidFill>
            </a:rPr>
            <a:t> </a:t>
          </a:r>
          <a:r>
            <a:rPr lang="ru-RU" sz="2000" kern="1200" dirty="0" smtClean="0">
              <a:solidFill>
                <a:schemeClr val="tx1"/>
              </a:solidFill>
            </a:rPr>
            <a:t>8</a:t>
          </a:r>
          <a:r>
            <a:rPr lang="en-GB" sz="2000" kern="1200" dirty="0" smtClean="0">
              <a:solidFill>
                <a:schemeClr val="tx1"/>
              </a:solidFill>
            </a:rPr>
            <a:t> </a:t>
          </a:r>
          <a:r>
            <a:rPr lang="ru-RU" sz="2000" kern="1200" dirty="0" smtClean="0">
              <a:solidFill>
                <a:schemeClr val="tx1"/>
              </a:solidFill>
            </a:rPr>
            <a:t>сентября 1802</a:t>
          </a:r>
          <a:r>
            <a:rPr lang="en-GB" sz="2000" kern="1200" dirty="0" smtClean="0">
              <a:solidFill>
                <a:schemeClr val="tx1"/>
              </a:solidFill>
            </a:rPr>
            <a:t> </a:t>
          </a:r>
          <a:r>
            <a:rPr lang="ru-RU" sz="2000" kern="1200" dirty="0" smtClean="0">
              <a:solidFill>
                <a:schemeClr val="tx1"/>
              </a:solidFill>
            </a:rPr>
            <a:t>г. «Об</a:t>
          </a:r>
          <a:r>
            <a:rPr lang="en-GB" sz="2000" kern="1200" dirty="0" smtClean="0">
              <a:solidFill>
                <a:schemeClr val="tx1"/>
              </a:solidFill>
            </a:rPr>
            <a:t> </a:t>
          </a:r>
          <a:r>
            <a:rPr lang="ru-RU" sz="2000" kern="1200" dirty="0" smtClean="0">
              <a:solidFill>
                <a:schemeClr val="tx1"/>
              </a:solidFill>
            </a:rPr>
            <a:t>учреждении министерств»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288028"/>
        <a:ext cx="8229600" cy="1216800"/>
      </dsp:txXfrm>
    </dsp:sp>
    <dsp:sp modelId="{9484221D-70A5-4607-A30A-B69AF0CE9EDD}">
      <dsp:nvSpPr>
        <dsp:cNvPr id="0" name=""/>
        <dsp:cNvSpPr/>
      </dsp:nvSpPr>
      <dsp:spPr>
        <a:xfrm>
          <a:off x="0" y="1800203"/>
          <a:ext cx="8229600" cy="124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>
              <a:solidFill>
                <a:schemeClr val="bg1"/>
              </a:solidFill>
            </a:rPr>
            <a:t>Положил начало </a:t>
          </a:r>
          <a:r>
            <a:rPr lang="ru-RU" sz="2000" b="0" kern="1200" dirty="0" smtClean="0">
              <a:solidFill>
                <a:schemeClr val="bg1"/>
              </a:solidFill>
            </a:rPr>
            <a:t>новой системе управления</a:t>
          </a:r>
          <a:endParaRPr lang="ru-RU" sz="2000" b="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>
              <a:solidFill>
                <a:schemeClr val="bg1"/>
              </a:solidFill>
            </a:rPr>
            <a:t>Было создано восемь министерств: военных сухопутных сил, военно-морских сил, внутренних дел, иностранных дел, коммерции, народного просвещения и др.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0" y="1800203"/>
        <a:ext cx="8229600" cy="1244587"/>
      </dsp:txXfrm>
    </dsp:sp>
    <dsp:sp modelId="{691D9209-44B1-4BB2-B754-B0D540946FCB}">
      <dsp:nvSpPr>
        <dsp:cNvPr id="0" name=""/>
        <dsp:cNvSpPr/>
      </dsp:nvSpPr>
      <dsp:spPr>
        <a:xfrm>
          <a:off x="0" y="3403944"/>
          <a:ext cx="8229600" cy="1216800"/>
        </a:xfrm>
        <a:prstGeom prst="rect">
          <a:avLst/>
        </a:prstGeom>
        <a:solidFill>
          <a:srgbClr val="E8A56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Указ 1803</a:t>
          </a:r>
          <a:r>
            <a:rPr lang="en-GB" sz="2000" kern="1200" dirty="0" smtClean="0">
              <a:solidFill>
                <a:schemeClr val="tx1"/>
              </a:solidFill>
            </a:rPr>
            <a:t> </a:t>
          </a:r>
          <a:r>
            <a:rPr lang="ru-RU" sz="2000" kern="1200" dirty="0" smtClean="0">
              <a:solidFill>
                <a:schemeClr val="tx1"/>
              </a:solidFill>
            </a:rPr>
            <a:t>г. «О</a:t>
          </a:r>
          <a:r>
            <a:rPr lang="en-GB" sz="2000" kern="1200" dirty="0" smtClean="0">
              <a:solidFill>
                <a:schemeClr val="tx1"/>
              </a:solidFill>
            </a:rPr>
            <a:t> </a:t>
          </a:r>
          <a:r>
            <a:rPr lang="ru-RU" sz="2000" kern="1200" dirty="0" smtClean="0">
              <a:solidFill>
                <a:schemeClr val="tx1"/>
              </a:solidFill>
            </a:rPr>
            <a:t>вольных хлебопашцах»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3403944"/>
        <a:ext cx="8229600" cy="1216800"/>
      </dsp:txXfrm>
    </dsp:sp>
    <dsp:sp modelId="{C781279C-433B-4130-8042-C7E06E1CD4F2}">
      <dsp:nvSpPr>
        <dsp:cNvPr id="0" name=""/>
        <dsp:cNvSpPr/>
      </dsp:nvSpPr>
      <dsp:spPr>
        <a:xfrm>
          <a:off x="0" y="4896541"/>
          <a:ext cx="8229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>
              <a:solidFill>
                <a:schemeClr val="bg1"/>
              </a:solidFill>
            </a:rPr>
            <a:t>Предоставил возможность обрести свободу за</a:t>
          </a:r>
          <a:r>
            <a:rPr lang="en-GB" sz="2000" kern="1200" dirty="0" smtClean="0">
              <a:solidFill>
                <a:schemeClr val="bg1"/>
              </a:solidFill>
            </a:rPr>
            <a:t> </a:t>
          </a:r>
          <a:r>
            <a:rPr lang="ru-RU" sz="2000" kern="1200" dirty="0" smtClean="0">
              <a:solidFill>
                <a:schemeClr val="bg1"/>
              </a:solidFill>
            </a:rPr>
            <a:t>выкуп 150</a:t>
          </a:r>
          <a:r>
            <a:rPr lang="en-GB" sz="2000" kern="1200" dirty="0" smtClean="0">
              <a:solidFill>
                <a:schemeClr val="bg1"/>
              </a:solidFill>
            </a:rPr>
            <a:t> </a:t>
          </a:r>
          <a:r>
            <a:rPr lang="ru-RU" sz="2000" kern="1200" dirty="0" smtClean="0">
              <a:solidFill>
                <a:schemeClr val="bg1"/>
              </a:solidFill>
            </a:rPr>
            <a:t>тыс. крестьян мужского пола</a:t>
          </a:r>
          <a:endParaRPr lang="ru-RU" sz="20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>
              <a:solidFill>
                <a:schemeClr val="bg1"/>
              </a:solidFill>
            </a:rPr>
            <a:t>Был несколько ослаблен помещичий гнет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0" y="4896541"/>
        <a:ext cx="8229600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E7560-04EE-4370-8759-A13F57A04A83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79755-4753-43DA-98D1-A6BA316516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3441F">
                <a:alpha val="48000"/>
              </a:srgbClr>
            </a:gs>
            <a:gs pos="100000">
              <a:srgbClr val="99441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FDE4D-A31B-458B-A91D-2CB416F8CA4F}" type="datetimeFigureOut">
              <a:rPr lang="ru-RU" smtClean="0"/>
              <a:pPr/>
              <a:t>02/02/16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1463-3C4B-4DD4-AC5B-E10E5CAA7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4788024" y="1196752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7</a:t>
            </a:r>
          </a:p>
          <a:p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Государство и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право на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высшей фазе развития российского абсолютизма (первая половина </a:t>
            </a:r>
            <a:r>
              <a:rPr lang="en-GB" sz="2400" dirty="0" smtClean="0">
                <a:solidFill>
                  <a:schemeClr val="bg1"/>
                </a:solidFill>
              </a:rPr>
              <a:t>XIX</a:t>
            </a:r>
            <a:r>
              <a:rPr lang="ru-RU" sz="2400" dirty="0" smtClean="0">
                <a:solidFill>
                  <a:schemeClr val="bg1"/>
                </a:solidFill>
              </a:rPr>
              <a:t> века)</a:t>
            </a:r>
            <a:endParaRPr lang="ru-RU" sz="2400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039227" y="565253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</a:t>
            </a:r>
            <a:br>
              <a:rPr lang="ru-RU" sz="1600" dirty="0" smtClean="0">
                <a:solidFill>
                  <a:schemeClr val="bg1"/>
                </a:solidFill>
              </a:rPr>
            </a:br>
            <a:r>
              <a:rPr lang="ru-RU" sz="1600" dirty="0" smtClean="0">
                <a:solidFill>
                  <a:schemeClr val="bg1"/>
                </a:solidFill>
              </a:rPr>
              <a:t>История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smtClean="0">
                <a:solidFill>
                  <a:schemeClr val="bg1"/>
                </a:solidFill>
              </a:rPr>
              <a:t>отечественного государства и права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Глава 8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grpSp>
        <p:nvGrpSpPr>
          <p:cNvPr id="49" name="Группа 67"/>
          <p:cNvGrpSpPr/>
          <p:nvPr/>
        </p:nvGrpSpPr>
        <p:grpSpPr>
          <a:xfrm>
            <a:off x="4884680" y="1772816"/>
            <a:ext cx="3630364" cy="72008"/>
            <a:chOff x="4596648" y="1772816"/>
            <a:chExt cx="3630364" cy="72008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8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89" name="Picture 2" descr="X:\Учебные курсы\Контент\Курсы\7461_История отеч гос и права_Калина\ЭК\7461_1_978-5-9916-5059-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3722703" cy="52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18864" y="332656"/>
          <a:ext cx="82296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  <a:solidFill>
            <a:srgbClr val="E8A56E"/>
          </a:solidFill>
          <a:ln w="25400">
            <a:solidFill>
              <a:schemeClr val="lt1">
                <a:hueOff val="0"/>
                <a:satOff val="0"/>
                <a:lumOff val="0"/>
              </a:schemeClr>
            </a:solidFill>
          </a:ln>
        </p:spPr>
        <p:txBody>
          <a:bodyPr>
            <a:noAutofit/>
          </a:bodyPr>
          <a:lstStyle/>
          <a:p>
            <a:pPr algn="l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 1830</a:t>
            </a:r>
            <a:r>
              <a:rPr lang="en-GB" sz="1600" dirty="0" smtClean="0"/>
              <a:t> </a:t>
            </a:r>
            <a:r>
              <a:rPr lang="ru-RU" sz="1600" dirty="0" smtClean="0"/>
              <a:t>г. было издано </a:t>
            </a:r>
            <a:r>
              <a:rPr lang="ru-RU" sz="1600" b="1" dirty="0" smtClean="0"/>
              <a:t>Полное собрание законов Российской империи</a:t>
            </a:r>
            <a:r>
              <a:rPr lang="ru-RU" sz="1600" dirty="0" smtClean="0"/>
              <a:t> в</a:t>
            </a:r>
            <a:r>
              <a:rPr lang="en-GB" sz="1600" dirty="0" smtClean="0"/>
              <a:t> </a:t>
            </a:r>
            <a:r>
              <a:rPr lang="ru-RU" sz="1600" dirty="0" smtClean="0"/>
              <a:t>46 томах, включающее свыше 30</a:t>
            </a:r>
            <a:r>
              <a:rPr lang="en-GB" sz="1600" dirty="0" smtClean="0"/>
              <a:t> </a:t>
            </a:r>
            <a:r>
              <a:rPr lang="ru-RU" sz="1600" dirty="0" smtClean="0"/>
              <a:t>тыс. актов. Многие из</a:t>
            </a:r>
            <a:r>
              <a:rPr lang="en-GB" sz="1600" dirty="0" smtClean="0"/>
              <a:t> </a:t>
            </a:r>
            <a:r>
              <a:rPr lang="ru-RU" sz="1600" dirty="0" smtClean="0"/>
              <a:t>этих документов уже не</a:t>
            </a:r>
            <a:r>
              <a:rPr lang="en-GB" sz="1600" dirty="0" smtClean="0"/>
              <a:t> </a:t>
            </a:r>
            <a:r>
              <a:rPr lang="ru-RU" sz="1600" dirty="0" smtClean="0"/>
              <a:t>действовали и</a:t>
            </a:r>
            <a:r>
              <a:rPr lang="en-GB" sz="1600" dirty="0" smtClean="0"/>
              <a:t> </a:t>
            </a:r>
            <a:r>
              <a:rPr lang="ru-RU" sz="1600" dirty="0" smtClean="0"/>
              <a:t>стали памятниками права. Все действующие были сведены в</a:t>
            </a:r>
            <a:r>
              <a:rPr lang="en-GB" sz="1600" dirty="0" smtClean="0"/>
              <a:t> </a:t>
            </a:r>
            <a:r>
              <a:rPr lang="ru-RU" sz="1600" dirty="0" smtClean="0"/>
              <a:t>15-томное издание </a:t>
            </a:r>
            <a:r>
              <a:rPr lang="ru-RU" sz="1600" b="1" dirty="0" smtClean="0"/>
              <a:t>Свода законов Российской империи</a:t>
            </a:r>
            <a:r>
              <a:rPr lang="ru-RU" sz="1600" dirty="0" smtClean="0"/>
              <a:t>, который официально вступал в</a:t>
            </a:r>
            <a:r>
              <a:rPr lang="en-GB" sz="1600" dirty="0" smtClean="0"/>
              <a:t> </a:t>
            </a:r>
            <a:r>
              <a:rPr lang="ru-RU" sz="1600" dirty="0" smtClean="0"/>
              <a:t>силу с</a:t>
            </a:r>
            <a:r>
              <a:rPr lang="en-GB" sz="1600" dirty="0" smtClean="0"/>
              <a:t> </a:t>
            </a:r>
            <a:r>
              <a:rPr lang="ru-RU" sz="1600" dirty="0" smtClean="0"/>
              <a:t>1</a:t>
            </a:r>
            <a:r>
              <a:rPr lang="en-GB" sz="1600" dirty="0" smtClean="0"/>
              <a:t> </a:t>
            </a:r>
            <a:r>
              <a:rPr lang="ru-RU" sz="1600" dirty="0" smtClean="0"/>
              <a:t>января 1835</a:t>
            </a:r>
            <a:r>
              <a:rPr lang="en-GB" sz="1600" dirty="0" smtClean="0"/>
              <a:t> </a:t>
            </a:r>
            <a:r>
              <a:rPr lang="ru-RU" sz="1600" dirty="0" smtClean="0"/>
              <a:t>г. Структурно Свод законов состоял из</a:t>
            </a:r>
            <a:r>
              <a:rPr lang="en-GB" sz="1600" dirty="0" smtClean="0"/>
              <a:t> </a:t>
            </a:r>
            <a:r>
              <a:rPr lang="ru-RU" sz="1600" i="1" dirty="0" smtClean="0"/>
              <a:t>восьми разделов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608512"/>
          </a:xfr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ru-RU" sz="2000" i="1" dirty="0" smtClean="0">
              <a:solidFill>
                <a:schemeClr val="tx1"/>
              </a:solidFill>
            </a:endParaRPr>
          </a:p>
          <a:p>
            <a:r>
              <a:rPr lang="ru-RU" sz="2000" i="1" dirty="0" smtClean="0">
                <a:solidFill>
                  <a:schemeClr val="tx1"/>
                </a:solidFill>
              </a:rPr>
              <a:t>Раздел </a:t>
            </a:r>
            <a:r>
              <a:rPr lang="ru-RU" sz="2000" i="1" dirty="0">
                <a:solidFill>
                  <a:schemeClr val="tx1"/>
                </a:solidFill>
              </a:rPr>
              <a:t>первый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«Основные государственные законы» (т. </a:t>
            </a:r>
            <a:r>
              <a:rPr lang="en-GB" sz="2000" dirty="0">
                <a:solidFill>
                  <a:schemeClr val="tx1"/>
                </a:solidFill>
              </a:rPr>
              <a:t>I</a:t>
            </a:r>
            <a:r>
              <a:rPr lang="ru-RU" sz="2000" dirty="0">
                <a:solidFill>
                  <a:schemeClr val="tx1"/>
                </a:solidFill>
              </a:rPr>
              <a:t>, ч.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1).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второй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«Учреждения: центральные (т. </a:t>
            </a:r>
            <a:r>
              <a:rPr lang="en-GB" sz="2000" dirty="0">
                <a:solidFill>
                  <a:schemeClr val="tx1"/>
                </a:solidFill>
              </a:rPr>
              <a:t>I</a:t>
            </a:r>
            <a:r>
              <a:rPr lang="ru-RU" sz="2000" dirty="0">
                <a:solidFill>
                  <a:schemeClr val="tx1"/>
                </a:solidFill>
              </a:rPr>
              <a:t>, ч.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2), местные (т. </a:t>
            </a:r>
            <a:r>
              <a:rPr lang="en-GB" sz="2000" dirty="0">
                <a:solidFill>
                  <a:schemeClr val="tx1"/>
                </a:solidFill>
              </a:rPr>
              <a:t>II</a:t>
            </a:r>
            <a:r>
              <a:rPr lang="ru-RU" sz="2000" dirty="0">
                <a:solidFill>
                  <a:schemeClr val="tx1"/>
                </a:solidFill>
              </a:rPr>
              <a:t>), Устав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государственной службе» (т. </a:t>
            </a:r>
            <a:r>
              <a:rPr lang="en-GB" sz="2000" dirty="0">
                <a:solidFill>
                  <a:schemeClr val="tx1"/>
                </a:solidFill>
              </a:rPr>
              <a:t>III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третий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«Законы правительственных сил: Устав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повинностях (т. </a:t>
            </a:r>
            <a:r>
              <a:rPr lang="en-GB" sz="2000" dirty="0">
                <a:solidFill>
                  <a:schemeClr val="tx1"/>
                </a:solidFill>
              </a:rPr>
              <a:t>IV</a:t>
            </a:r>
            <a:r>
              <a:rPr lang="ru-RU" sz="2000" dirty="0">
                <a:solidFill>
                  <a:schemeClr val="tx1"/>
                </a:solidFill>
              </a:rPr>
              <a:t>), Устав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податях и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пошлинах (т. </a:t>
            </a:r>
            <a:r>
              <a:rPr lang="en-GB" sz="2000" dirty="0">
                <a:solidFill>
                  <a:schemeClr val="tx1"/>
                </a:solidFill>
              </a:rPr>
              <a:t>V</a:t>
            </a:r>
            <a:r>
              <a:rPr lang="ru-RU" sz="2000" dirty="0">
                <a:solidFill>
                  <a:schemeClr val="tx1"/>
                </a:solidFill>
              </a:rPr>
              <a:t>), Устав таможенный (т. </a:t>
            </a:r>
            <a:r>
              <a:rPr lang="en-GB" sz="2000" dirty="0">
                <a:solidFill>
                  <a:schemeClr val="tx1"/>
                </a:solidFill>
              </a:rPr>
              <a:t>VI</a:t>
            </a:r>
            <a:r>
              <a:rPr lang="ru-RU" sz="2000" dirty="0">
                <a:solidFill>
                  <a:schemeClr val="tx1"/>
                </a:solidFill>
              </a:rPr>
              <a:t>), уставы монетный, горный и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о соли (т. </a:t>
            </a:r>
            <a:r>
              <a:rPr lang="en-GB" sz="2000" dirty="0">
                <a:solidFill>
                  <a:schemeClr val="tx1"/>
                </a:solidFill>
              </a:rPr>
              <a:t>VII</a:t>
            </a:r>
            <a:r>
              <a:rPr lang="ru-RU" sz="2000" dirty="0">
                <a:solidFill>
                  <a:schemeClr val="tx1"/>
                </a:solidFill>
              </a:rPr>
              <a:t>), уставы лесной, оброчных статей и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счетные (т. </a:t>
            </a:r>
            <a:r>
              <a:rPr lang="en-GB" sz="2000" dirty="0">
                <a:solidFill>
                  <a:schemeClr val="tx1"/>
                </a:solidFill>
              </a:rPr>
              <a:t>VIII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четвертый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«Законы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состояниях» (т. </a:t>
            </a:r>
            <a:r>
              <a:rPr lang="en-GB" sz="2000" dirty="0">
                <a:solidFill>
                  <a:schemeClr val="tx1"/>
                </a:solidFill>
              </a:rPr>
              <a:t>IX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пятый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«Законы гражданские и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межевые» (т. </a:t>
            </a:r>
            <a:r>
              <a:rPr lang="en-GB" sz="2000" dirty="0">
                <a:solidFill>
                  <a:schemeClr val="tx1"/>
                </a:solidFill>
              </a:rPr>
              <a:t>X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шестой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«Уставы государственного благоустройства»: уставы духовных дел иностранных исповеданий, кредитный, торговый, промышленный (т. </a:t>
            </a:r>
            <a:r>
              <a:rPr lang="en-GB" sz="2000" dirty="0">
                <a:solidFill>
                  <a:schemeClr val="tx1"/>
                </a:solidFill>
              </a:rPr>
              <a:t>XI</a:t>
            </a:r>
            <a:r>
              <a:rPr lang="ru-RU" sz="2000" dirty="0">
                <a:solidFill>
                  <a:schemeClr val="tx1"/>
                </a:solidFill>
              </a:rPr>
              <a:t>), уставы путей сообщения, почтовый, телеграфный, строительный, положения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взаимном пожарном страховании, сельском хозяйстве, найме на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сельские работы, трактирных заведениях, благоустройстве в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казачьих селениях, колониях иностранцев на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территории империи (т. </a:t>
            </a:r>
            <a:r>
              <a:rPr lang="en-GB" sz="2000" dirty="0">
                <a:solidFill>
                  <a:schemeClr val="tx1"/>
                </a:solidFill>
              </a:rPr>
              <a:t>XII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седьмой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«Уставы благочиния»: уставы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народном продовольствии, об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общественном призрении, врачебный (т. </a:t>
            </a:r>
            <a:r>
              <a:rPr lang="en-GB" sz="2000" dirty="0">
                <a:solidFill>
                  <a:schemeClr val="tx1"/>
                </a:solidFill>
              </a:rPr>
              <a:t>XIII</a:t>
            </a:r>
            <a:r>
              <a:rPr lang="ru-RU" sz="2000" dirty="0">
                <a:solidFill>
                  <a:schemeClr val="tx1"/>
                </a:solidFill>
              </a:rPr>
              <a:t>), уставы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паспортах,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беглых, цензурный,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предупреждении и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пресечении преступлений,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содержании под стражей, о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ссыльных (т.</a:t>
            </a:r>
            <a:r>
              <a:rPr lang="en-GB" sz="2000" dirty="0">
                <a:solidFill>
                  <a:schemeClr val="tx1"/>
                </a:solidFill>
              </a:rPr>
              <a:t> XIV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i="1" dirty="0">
                <a:solidFill>
                  <a:schemeClr val="tx1"/>
                </a:solidFill>
              </a:rPr>
              <a:t>Раздел восьмой</a:t>
            </a:r>
            <a:r>
              <a:rPr lang="en-GB" sz="2000" dirty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</a:rPr>
              <a:t>— «Законы уголовные» (т. </a:t>
            </a:r>
            <a:r>
              <a:rPr lang="en-GB" sz="2000" dirty="0">
                <a:solidFill>
                  <a:schemeClr val="tx1"/>
                </a:solidFill>
              </a:rPr>
              <a:t>XV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Глава 8</a:t>
            </a:r>
          </a:p>
        </p:txBody>
      </p:sp>
      <p:pic>
        <p:nvPicPr>
          <p:cNvPr id="11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25776"/>
            <a:ext cx="4325525" cy="187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83968" y="3380799"/>
            <a:ext cx="4392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В. Ф. Калина, Г. Ю. </a:t>
            </a:r>
            <a:r>
              <a:rPr lang="ru-RU" i="1" dirty="0" err="1" smtClean="0">
                <a:solidFill>
                  <a:schemeClr val="bg1"/>
                </a:solidFill>
              </a:rPr>
              <a:t>Курскова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История отечественного государства и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 </a:t>
            </a:r>
            <a:r>
              <a:rPr lang="ru-RU" b="1" dirty="0" smtClean="0">
                <a:solidFill>
                  <a:schemeClr val="bg1"/>
                </a:solidFill>
              </a:rPr>
              <a:t>права</a:t>
            </a:r>
            <a:r>
              <a:rPr lang="ru-RU" dirty="0" smtClean="0">
                <a:solidFill>
                  <a:schemeClr val="bg1"/>
                </a:solidFill>
              </a:rPr>
              <a:t> : учебник и практикум для</a:t>
            </a:r>
          </a:p>
          <a:p>
            <a:pPr algn="r"/>
            <a:r>
              <a:rPr lang="ru-RU" dirty="0" smtClean="0">
                <a:solidFill>
                  <a:schemeClr val="bg1"/>
                </a:solidFill>
              </a:rPr>
              <a:t>прикладного </a:t>
            </a:r>
            <a:r>
              <a:rPr lang="ru-RU" dirty="0" err="1" smtClean="0">
                <a:solidFill>
                  <a:schemeClr val="bg1"/>
                </a:solidFill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М. : Издательство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8" name="Picture 2" descr="X:\Учебные курсы\Контент\Курсы\7461_История отеч гос и права_Калина\ЭК\7461_1_978-5-9916-5059-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836712"/>
            <a:ext cx="3722703" cy="52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75</Words>
  <Application>Microsoft Office PowerPoint</Application>
  <PresentationFormat>Экран (4:3)</PresentationFormat>
  <Paragraphs>28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 В 1830 г. было издано Полное собрание законов Российской империи в 46 томах, включающее свыше 30 тыс. актов. Многие из этих документов уже не действовали и стали памятниками права. Все действующие были сведены в 15-томное издание Свода законов Российской империи, который официально вступал в силу с 1 января 1835 г. Структурно Свод законов состоял из восьми разделов 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v.ershov</dc:creator>
  <cp:lastModifiedBy>d.aleksandrova</cp:lastModifiedBy>
  <cp:revision>9</cp:revision>
  <dcterms:created xsi:type="dcterms:W3CDTF">2015-11-26T13:18:45Z</dcterms:created>
  <dcterms:modified xsi:type="dcterms:W3CDTF">2016-02-02T10:12:56Z</dcterms:modified>
</cp:coreProperties>
</file>