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C63"/>
    <a:srgbClr val="3B7396"/>
    <a:srgbClr val="70B6E2"/>
    <a:srgbClr val="1D517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06" autoAdjust="0"/>
  </p:normalViewPr>
  <p:slideViewPr>
    <p:cSldViewPr>
      <p:cViewPr>
        <p:scale>
          <a:sx n="75" d="100"/>
          <a:sy n="75" d="100"/>
        </p:scale>
        <p:origin x="-2670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209D-18EC-4410-A323-77E31B0D0251}" type="datetimeFigureOut">
              <a:rPr lang="ru-RU" smtClean="0"/>
              <a:pPr/>
              <a:t>21/10/15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7DEC-F9F5-4BBD-B2AA-051DBE854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209D-18EC-4410-A323-77E31B0D0251}" type="datetimeFigureOut">
              <a:rPr lang="ru-RU" smtClean="0"/>
              <a:pPr/>
              <a:t>21/10/15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7DEC-F9F5-4BBD-B2AA-051DBE854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209D-18EC-4410-A323-77E31B0D0251}" type="datetimeFigureOut">
              <a:rPr lang="ru-RU" smtClean="0"/>
              <a:pPr/>
              <a:t>21/10/15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7DEC-F9F5-4BBD-B2AA-051DBE854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209D-18EC-4410-A323-77E31B0D0251}" type="datetimeFigureOut">
              <a:rPr lang="ru-RU" smtClean="0"/>
              <a:pPr/>
              <a:t>21/10/15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7DEC-F9F5-4BBD-B2AA-051DBE854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209D-18EC-4410-A323-77E31B0D0251}" type="datetimeFigureOut">
              <a:rPr lang="ru-RU" smtClean="0"/>
              <a:pPr/>
              <a:t>21/10/15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7DEC-F9F5-4BBD-B2AA-051DBE854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209D-18EC-4410-A323-77E31B0D0251}" type="datetimeFigureOut">
              <a:rPr lang="ru-RU" smtClean="0"/>
              <a:pPr/>
              <a:t>21/10/15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7DEC-F9F5-4BBD-B2AA-051DBE854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209D-18EC-4410-A323-77E31B0D0251}" type="datetimeFigureOut">
              <a:rPr lang="ru-RU" smtClean="0"/>
              <a:pPr/>
              <a:t>21/10/15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7DEC-F9F5-4BBD-B2AA-051DBE854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209D-18EC-4410-A323-77E31B0D0251}" type="datetimeFigureOut">
              <a:rPr lang="ru-RU" smtClean="0"/>
              <a:pPr/>
              <a:t>21/10/15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7DEC-F9F5-4BBD-B2AA-051DBE854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209D-18EC-4410-A323-77E31B0D0251}" type="datetimeFigureOut">
              <a:rPr lang="ru-RU" smtClean="0"/>
              <a:pPr/>
              <a:t>21/10/15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7DEC-F9F5-4BBD-B2AA-051DBE854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209D-18EC-4410-A323-77E31B0D0251}" type="datetimeFigureOut">
              <a:rPr lang="ru-RU" smtClean="0"/>
              <a:pPr/>
              <a:t>21/10/15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7DEC-F9F5-4BBD-B2AA-051DBE854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209D-18EC-4410-A323-77E31B0D0251}" type="datetimeFigureOut">
              <a:rPr lang="ru-RU" smtClean="0"/>
              <a:pPr/>
              <a:t>21/10/15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7DEC-F9F5-4BBD-B2AA-051DBE854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6209D-18EC-4410-A323-77E31B0D0251}" type="datetimeFigureOut">
              <a:rPr lang="ru-RU" smtClean="0"/>
              <a:pPr/>
              <a:t>21/10/15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17DEC-F9F5-4BBD-B2AA-051DBE8544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20480" y="5085184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dirty="0" smtClean="0"/>
              <a:t>Курс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1600" cap="all" dirty="0" smtClean="0"/>
              <a:t>Теория государства и права</a:t>
            </a:r>
          </a:p>
          <a:p>
            <a:pPr algn="ctr"/>
            <a:r>
              <a:rPr lang="ru-RU" sz="1600" dirty="0" smtClean="0"/>
              <a:t>Глава </a:t>
            </a:r>
            <a:r>
              <a:rPr lang="en-US" sz="1600" dirty="0" smtClean="0"/>
              <a:t>1</a:t>
            </a:r>
            <a:r>
              <a:rPr lang="ru-RU" sz="1600" dirty="0" smtClean="0"/>
              <a:t> </a:t>
            </a:r>
            <a:r>
              <a:rPr lang="ru-RU" sz="1600" dirty="0" smtClean="0"/>
              <a:t>учебника</a:t>
            </a:r>
            <a:endParaRPr lang="ru-RU" sz="1600" dirty="0"/>
          </a:p>
        </p:txBody>
      </p:sp>
      <p:pic>
        <p:nvPicPr>
          <p:cNvPr id="48" name="Picture 2" descr="C:\#Александрова\#3D - обложки\Готовые\546_17_978-5-9916-6089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724" y="836712"/>
            <a:ext cx="3723117" cy="5256584"/>
          </a:xfrm>
          <a:prstGeom prst="rect">
            <a:avLst/>
          </a:prstGeom>
          <a:noFill/>
        </p:spPr>
      </p:pic>
      <p:grpSp>
        <p:nvGrpSpPr>
          <p:cNvPr id="78" name="Группа 77"/>
          <p:cNvGrpSpPr/>
          <p:nvPr/>
        </p:nvGrpSpPr>
        <p:grpSpPr>
          <a:xfrm>
            <a:off x="4589276" y="1484784"/>
            <a:ext cx="4034408" cy="72008"/>
            <a:chOff x="4860032" y="2314910"/>
            <a:chExt cx="4034408" cy="72008"/>
          </a:xfrm>
        </p:grpSpPr>
        <p:sp>
          <p:nvSpPr>
            <p:cNvPr id="50" name="Овал 49"/>
            <p:cNvSpPr/>
            <p:nvPr/>
          </p:nvSpPr>
          <p:spPr>
            <a:xfrm>
              <a:off x="48600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50124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51648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53172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54696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56220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57744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59268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60792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62316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3840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65364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66888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68412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69936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60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72984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74508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76032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7556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9080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80604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Овал 72"/>
            <p:cNvSpPr/>
            <p:nvPr/>
          </p:nvSpPr>
          <p:spPr>
            <a:xfrm>
              <a:off x="82128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Овал 73"/>
            <p:cNvSpPr/>
            <p:nvPr/>
          </p:nvSpPr>
          <p:spPr>
            <a:xfrm>
              <a:off x="83652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85176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86700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8822432" y="2314910"/>
              <a:ext cx="72008" cy="72008"/>
            </a:xfrm>
            <a:prstGeom prst="ellipse">
              <a:avLst/>
            </a:prstGeom>
            <a:solidFill>
              <a:srgbClr val="213C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4734480" y="976660"/>
            <a:ext cx="37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cap="all" dirty="0" smtClean="0">
                <a:latin typeface="+mj-lt"/>
              </a:rPr>
              <a:t>Лекция </a:t>
            </a:r>
            <a:r>
              <a:rPr lang="en-US" sz="2000" cap="all" dirty="0" smtClean="0">
                <a:latin typeface="+mj-lt"/>
              </a:rPr>
              <a:t>1</a:t>
            </a:r>
            <a:endParaRPr lang="ru-RU" sz="2000" cap="all" dirty="0" smtClean="0">
              <a:latin typeface="+mj-lt"/>
            </a:endParaRPr>
          </a:p>
          <a:p>
            <a:pPr algn="ctr"/>
            <a:endParaRPr lang="ru-RU" sz="2400" dirty="0" smtClean="0">
              <a:latin typeface="+mj-lt"/>
            </a:endParaRPr>
          </a:p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3850" algn="l"/>
              </a:tabLst>
            </a:pPr>
            <a:r>
              <a:rPr lang="ru-RU" sz="2400" cap="all" dirty="0" smtClean="0"/>
              <a:t>ВВЕДЕНИЕ В ТЕОРИЮ ГОСУДАРСТВА И ПРАВА.</a:t>
            </a:r>
          </a:p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3850" algn="l"/>
              </a:tabLst>
            </a:pPr>
            <a:r>
              <a:rPr lang="ru-RU" sz="2400" cap="all" dirty="0" smtClean="0"/>
              <a:t>ТЕОРИЯ ГОСУДАРСТВА </a:t>
            </a:r>
            <a:r>
              <a:rPr lang="en-US" sz="2400" cap="all" dirty="0" smtClean="0"/>
              <a:t/>
            </a:r>
            <a:br>
              <a:rPr lang="en-US" sz="2400" cap="all" dirty="0" smtClean="0"/>
            </a:br>
            <a:r>
              <a:rPr lang="ru-RU" sz="2400" cap="all" dirty="0" smtClean="0"/>
              <a:t>И </a:t>
            </a:r>
            <a:r>
              <a:rPr lang="ru-RU" sz="2400" cap="all" dirty="0" smtClean="0"/>
              <a:t>ПРАВА КАК НАУКА </a:t>
            </a:r>
            <a:r>
              <a:rPr lang="en-US" sz="2400" cap="all" dirty="0" smtClean="0"/>
              <a:t/>
            </a:r>
            <a:br>
              <a:rPr lang="en-US" sz="2400" cap="all" dirty="0" smtClean="0"/>
            </a:br>
            <a:r>
              <a:rPr lang="ru-RU" sz="2400" cap="all" dirty="0" smtClean="0"/>
              <a:t>И учебная </a:t>
            </a:r>
            <a:r>
              <a:rPr lang="ru-RU" sz="2400" cap="all" dirty="0" smtClean="0"/>
              <a:t>дисциплина </a:t>
            </a: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4625280" y="5517232"/>
            <a:ext cx="3962400" cy="0"/>
          </a:xfrm>
          <a:prstGeom prst="line">
            <a:avLst/>
          </a:prstGeom>
          <a:ln w="28575">
            <a:solidFill>
              <a:srgbClr val="213C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51520" y="260648"/>
            <a:ext cx="5256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Предмет теории государства и права</a:t>
            </a:r>
            <a:endParaRPr lang="ru-RU" sz="2400" dirty="0"/>
          </a:p>
        </p:txBody>
      </p:sp>
      <p:pic>
        <p:nvPicPr>
          <p:cNvPr id="13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12289" name="Picture 1" descr="C:\#Александрова\#BON\0546-Перевалов\Эл.курс\1\ILL\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692993"/>
            <a:ext cx="4095750" cy="6048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51520" y="260648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Методология теории государства и права</a:t>
            </a:r>
            <a:endParaRPr lang="ru-RU" sz="2400" dirty="0"/>
          </a:p>
        </p:txBody>
      </p:sp>
      <p:pic>
        <p:nvPicPr>
          <p:cNvPr id="11265" name="Picture 1" descr="C:\#Александрова\#BON\0546-Перевалов\Эл.курс\1\ILL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070822"/>
            <a:ext cx="5347816" cy="53105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51520" y="260648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Теория государства и права как наука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и </a:t>
            </a:r>
            <a:r>
              <a:rPr lang="ru-RU" sz="2400" dirty="0" smtClean="0"/>
              <a:t>учебная дисциплина</a:t>
            </a:r>
            <a:endParaRPr lang="ru-RU" sz="2400" dirty="0"/>
          </a:p>
        </p:txBody>
      </p:sp>
      <p:pic>
        <p:nvPicPr>
          <p:cNvPr id="10241" name="Picture 1" descr="C:\#Александрова\#BON\0546-Перевалов\Эл.курс\1\ILL\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893" y="1772816"/>
            <a:ext cx="8009555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51520" y="260648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Теория государства и права в </a:t>
            </a:r>
            <a:r>
              <a:rPr lang="ru-RU" sz="2400" dirty="0" smtClean="0"/>
              <a:t>системе</a:t>
            </a:r>
            <a:r>
              <a:rPr lang="en-US" sz="2400" dirty="0" smtClean="0"/>
              <a:t> </a:t>
            </a:r>
            <a:r>
              <a:rPr lang="ru-RU" sz="2400" dirty="0" smtClean="0"/>
              <a:t>юридических </a:t>
            </a:r>
            <a:r>
              <a:rPr lang="ru-RU" sz="2400" dirty="0" smtClean="0"/>
              <a:t>наук</a:t>
            </a:r>
            <a:endParaRPr lang="ru-RU" sz="2400" dirty="0"/>
          </a:p>
        </p:txBody>
      </p:sp>
      <p:pic>
        <p:nvPicPr>
          <p:cNvPr id="9217" name="Picture 1" descr="C:\#Александрова\#BON\0546-Перевалов\Эл.курс\1\ILL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6133" y="683303"/>
            <a:ext cx="3848075" cy="6130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5976" y="1796623"/>
            <a:ext cx="43924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Подробнее</a:t>
            </a:r>
          </a:p>
          <a:p>
            <a:pPr algn="ctr"/>
            <a:r>
              <a:rPr lang="ru-RU" sz="2000" dirty="0" smtClean="0">
                <a:latin typeface="+mj-lt"/>
              </a:rPr>
              <a:t>расскажет базовый учебник</a:t>
            </a:r>
          </a:p>
          <a:p>
            <a:pPr algn="ctr"/>
            <a:r>
              <a:rPr lang="ru-RU" sz="2400" b="1" dirty="0" smtClean="0">
                <a:latin typeface="+mj-lt"/>
              </a:rPr>
              <a:t>Глава </a:t>
            </a:r>
            <a:r>
              <a:rPr lang="en-US" sz="2400" b="1" dirty="0" smtClean="0">
                <a:latin typeface="+mj-lt"/>
              </a:rPr>
              <a:t>1</a:t>
            </a:r>
            <a:endParaRPr lang="ru-RU" sz="2400" b="1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5976" y="3308791"/>
            <a:ext cx="439248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i="1" dirty="0" smtClean="0"/>
              <a:t>В. Д. Перевалов.</a:t>
            </a:r>
          </a:p>
          <a:p>
            <a:pPr algn="ctr"/>
            <a:r>
              <a:rPr lang="ru-RU" b="1" cap="all" dirty="0" smtClean="0"/>
              <a:t>Теория государства и права 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>учебник и практикум для прикладного бакалавриата. </a:t>
            </a:r>
            <a:br>
              <a:rPr lang="ru-RU" dirty="0" smtClean="0"/>
            </a:br>
            <a:r>
              <a:rPr lang="ru-RU" dirty="0" smtClean="0"/>
              <a:t>5-е изд., пер. и доп.</a:t>
            </a:r>
            <a:r>
              <a:rPr lang="en-US" dirty="0" smtClean="0"/>
              <a:t> </a:t>
            </a:r>
            <a:r>
              <a:rPr lang="ru-RU" dirty="0" smtClean="0"/>
              <a:t>М. : Юрайт, 2016 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13" name="Picture 2" descr="C:\#Александрова\#3D - обложки\Готовые\546_17_978-5-9916-6089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836712"/>
            <a:ext cx="3723117" cy="5256584"/>
          </a:xfrm>
          <a:prstGeom prst="rect">
            <a:avLst/>
          </a:prstGeom>
          <a:noFill/>
        </p:spPr>
      </p:pic>
      <p:pic>
        <p:nvPicPr>
          <p:cNvPr id="14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571020" y="3140968"/>
            <a:ext cx="3962400" cy="0"/>
          </a:xfrm>
          <a:prstGeom prst="line">
            <a:avLst/>
          </a:prstGeom>
          <a:ln w="28575">
            <a:solidFill>
              <a:srgbClr val="213C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60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возникновения и формирования права</dc:title>
  <dc:creator>v.ershov</dc:creator>
  <cp:lastModifiedBy>d.aleksandrova</cp:lastModifiedBy>
  <cp:revision>33</cp:revision>
  <dcterms:created xsi:type="dcterms:W3CDTF">2015-06-15T07:58:55Z</dcterms:created>
  <dcterms:modified xsi:type="dcterms:W3CDTF">2015-10-21T10:26:33Z</dcterms:modified>
</cp:coreProperties>
</file>