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72" r:id="rId5"/>
    <p:sldId id="256" r:id="rId6"/>
    <p:sldId id="265" r:id="rId7"/>
    <p:sldId id="266" r:id="rId8"/>
    <p:sldId id="268" r:id="rId9"/>
    <p:sldId id="269" r:id="rId10"/>
    <p:sldId id="270" r:id="rId11"/>
    <p:sldId id="271" r:id="rId12"/>
    <p:sldId id="267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869"/>
    <a:srgbClr val="FFFFFF"/>
    <a:srgbClr val="85A4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413262-A729-4937-9D04-E1AFDA39573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FA7A07-C8FE-47DA-A6A5-BF98E41ADE92}">
      <dgm:prSet phldrT="[Текст]" custT="1"/>
      <dgm:spPr>
        <a:solidFill>
          <a:srgbClr val="554869"/>
        </a:solidFill>
      </dgm:spPr>
      <dgm:t>
        <a:bodyPr/>
        <a:lstStyle/>
        <a:p>
          <a:r>
            <a:rPr kumimoji="0" lang="ru-RU" sz="1400" b="1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Виды договоров </a:t>
          </a:r>
          <a:br>
            <a:rPr kumimoji="0" lang="ru-RU" sz="1400" b="1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</a:br>
          <a:r>
            <a:rPr kumimoji="0" lang="ru-RU" sz="1400" b="1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купли-продажи</a:t>
          </a:r>
          <a:endParaRPr lang="ru-RU" sz="1400" dirty="0">
            <a:latin typeface="+mn-lt"/>
          </a:endParaRPr>
        </a:p>
      </dgm:t>
    </dgm:pt>
    <dgm:pt modelId="{628DE510-CE57-426A-873E-EB8072A8B194}" type="parTrans" cxnId="{D1DD5B42-FEE6-4270-9750-053C5892E409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2083A54B-2B8F-439A-8A6D-B6C441BC1221}" type="sibTrans" cxnId="{D1DD5B42-FEE6-4270-9750-053C5892E409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AC1C8693-18E8-41BD-AD35-6B1DA368A415}">
      <dgm:prSet phldrT="[Текст]" custT="1"/>
      <dgm:spPr>
        <a:solidFill>
          <a:srgbClr val="FFFFFF"/>
        </a:solidFill>
        <a:ln>
          <a:solidFill>
            <a:srgbClr val="554869">
              <a:alpha val="90000"/>
            </a:srgbClr>
          </a:solidFill>
        </a:ln>
      </dgm:spPr>
      <dgm:t>
        <a:bodyPr/>
        <a:lstStyle/>
        <a:p>
          <a:pPr rtl="0"/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договор розничной купли-продажи, </a:t>
          </a:r>
          <a:endParaRPr lang="ru-RU" sz="1200" dirty="0">
            <a:latin typeface="+mn-lt"/>
          </a:endParaRPr>
        </a:p>
      </dgm:t>
    </dgm:pt>
    <dgm:pt modelId="{7B0F8097-8E83-40F0-ACF0-F6CAFAC957CE}" type="parTrans" cxnId="{F34AE2D8-4454-4FF6-84E1-FD8B1DC28C00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CD245472-E9D9-4AA0-A6F3-1383A743CA61}" type="sibTrans" cxnId="{F34AE2D8-4454-4FF6-84E1-FD8B1DC28C00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9C830F57-CFDC-485C-9FB1-026EEF6E6643}">
      <dgm:prSet phldrT="[Текст]" custT="1"/>
      <dgm:spPr>
        <a:solidFill>
          <a:srgbClr val="554869"/>
        </a:solidFill>
      </dgm:spPr>
      <dgm:t>
        <a:bodyPr/>
        <a:lstStyle/>
        <a:p>
          <a:pPr rtl="0"/>
          <a:r>
            <a:rPr kumimoji="0" lang="ru-RU" sz="1400" b="1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Виды договоров розничной </a:t>
          </a:r>
          <a:br>
            <a:rPr kumimoji="0" lang="ru-RU" sz="1400" b="1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</a:br>
          <a:r>
            <a:rPr kumimoji="0" lang="ru-RU" sz="1400" b="1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купли-продажи</a:t>
          </a:r>
          <a:endParaRPr lang="ru-RU" sz="1400" dirty="0">
            <a:latin typeface="+mn-lt"/>
          </a:endParaRPr>
        </a:p>
      </dgm:t>
    </dgm:pt>
    <dgm:pt modelId="{49D7F2D2-F466-496D-B4FB-4EDCC1006D01}" type="parTrans" cxnId="{69320C61-906A-4CFB-8E86-9F5DEFFA5697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4F4DF5B5-3FF9-4CEA-B3F6-435CBC4D0AE2}" type="sibTrans" cxnId="{69320C61-906A-4CFB-8E86-9F5DEFFA5697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412905CE-FA56-4EC9-9274-26885993792B}">
      <dgm:prSet phldrT="[Текст]" custT="1"/>
      <dgm:spPr>
        <a:solidFill>
          <a:srgbClr val="FFFFFF"/>
        </a:solidFill>
        <a:ln>
          <a:solidFill>
            <a:srgbClr val="554869">
              <a:alpha val="90000"/>
            </a:srgbClr>
          </a:solidFill>
        </a:ln>
      </dgm:spPr>
      <dgm:t>
        <a:bodyPr/>
        <a:lstStyle/>
        <a:p>
          <a:pPr rtl="0"/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продажа товара с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условием о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его принятии покупателем в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определенный срок </a:t>
          </a:r>
          <a:r>
            <a:rPr kumimoji="0" lang="en-US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(ст.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496 ГК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РФ);</a:t>
          </a:r>
          <a:endParaRPr lang="ru-RU" sz="1200" dirty="0">
            <a:latin typeface="+mn-lt"/>
          </a:endParaRPr>
        </a:p>
      </dgm:t>
    </dgm:pt>
    <dgm:pt modelId="{F45C9241-53C6-40D8-B1CE-DC2C710073E3}" type="parTrans" cxnId="{1F1187C3-169F-4E59-9FCB-A31F47B37BC0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E2A9D44A-0F02-4B02-83CA-0871E695F728}" type="sibTrans" cxnId="{1F1187C3-169F-4E59-9FCB-A31F47B37BC0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6AC3F52F-0436-4B08-9325-BD0167B01F54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поставки, поставки товаров для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государственных и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муниципальных нужд, 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8FB05205-422A-46EC-9B1A-BBBDA54995BB}" type="parTrans" cxnId="{70869E50-72D3-46B2-AB0F-F61FD72E2FEC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E8E28BB5-4F99-4936-A110-CC50BDFDC763}" type="sibTrans" cxnId="{70869E50-72D3-46B2-AB0F-F61FD72E2FEC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3AD282DD-CA3B-41FD-8DB8-CC499C160B1D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контрактации, 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E7FEC607-46AF-4BBE-841F-5B1E5E70ABF7}" type="parTrans" cxnId="{4026296E-760C-41AA-98EA-8EE0B0A53201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C8D4DF54-4CC4-42EB-B356-EAA3AFACDC94}" type="sibTrans" cxnId="{4026296E-760C-41AA-98EA-8EE0B0A53201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E8F358B2-7F92-44C5-832D-91753631D6D9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энергоснабжения, 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F860A01C-6A1A-4DB7-B918-DF3582F45682}" type="parTrans" cxnId="{AC97D44A-7464-4698-863E-64257DE4FDF5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18129AFB-D5B2-4155-99F0-55D1B16DA438}" type="sibTrans" cxnId="{AC97D44A-7464-4698-863E-64257DE4FDF5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8A82DC50-891B-45E1-84BA-246D2500F9A2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продажи недвижимости, предприятия.</a:t>
          </a:r>
          <a:endParaRPr kumimoji="0" lang="en-US" sz="1200" b="0" i="0" u="none" strike="noStrike" cap="none" normalizeH="0" baseline="0" dirty="0" smtClean="0">
            <a:ln>
              <a:noFill/>
            </a:ln>
            <a:latin typeface="+mn-lt"/>
            <a:ea typeface="Times New Roman" pitchFamily="18" charset="0"/>
            <a:cs typeface="Times New Roman" pitchFamily="18" charset="0"/>
          </a:endParaRPr>
        </a:p>
      </dgm:t>
    </dgm:pt>
    <dgm:pt modelId="{6F784ACB-4C16-463C-908B-A29E5A996099}" type="parTrans" cxnId="{32B5F8C6-B0EF-4418-AEAB-B285331624B8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2C215843-E5F7-4E5D-B683-9EECCD75D940}" type="sibTrans" cxnId="{32B5F8C6-B0EF-4418-AEAB-B285331624B8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237A1E43-CBD5-48AE-8C13-9AA497E6F7B4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продажа товаров по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образцам (ст.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497 ГК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РФ);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673F7838-D2A5-4301-89AD-E78F671CC694}" type="parTrans" cxnId="{5E29ADD1-AB80-473E-B2F5-F907A27D2D14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DB83C1A9-2C9E-40F7-90CC-B3D7443577D0}" type="sibTrans" cxnId="{5E29ADD1-AB80-473E-B2F5-F907A27D2D14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B23C2366-6447-4F64-A629-5C49F05765FD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дистанционный способ продажи товаров;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3D1DF216-0110-4FB0-BE3D-E592B25439FC}" type="parTrans" cxnId="{C5AE2A16-E5DF-4248-BCF3-AF5B495F99C9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FC553DB0-C3C7-4AAB-8CD4-2E08A0B6AF37}" type="sibTrans" cxnId="{C5AE2A16-E5DF-4248-BCF3-AF5B495F99C9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45C1CB4A-1CBB-494A-BB1A-434FFAC58036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продажа товаров с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использованием автоматов (ст.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498 ГК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РФ);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065BFA75-22F7-4527-B531-39D5917F82BE}" type="parTrans" cxnId="{E2A283D4-20B3-4BF4-8586-5BAB0EE55A4A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ADAB3AE5-F63C-444F-AD19-639284155046}" type="sibTrans" cxnId="{E2A283D4-20B3-4BF4-8586-5BAB0EE55A4A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637AE988-2EBE-448D-A3E5-B920226A4DFF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продажа товара с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условием о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его доставке покупателю (ст.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499 ГК</a:t>
          </a:r>
          <a:r>
            <a:rPr kumimoji="0" lang="en-GB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smtClean="0">
              <a:ln>
                <a:noFill/>
              </a:ln>
              <a:latin typeface="+mn-lt"/>
              <a:ea typeface="Times New Roman" pitchFamily="18" charset="0"/>
              <a:cs typeface="Times New Roman" pitchFamily="18" charset="0"/>
            </a:rPr>
            <a:t>РФ);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4132FC1E-AD1B-4683-ABA8-4D02C3D67B25}" type="parTrans" cxnId="{271E1581-33A5-4E78-BC2C-C75E329A6119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E29C0809-289E-4E03-A950-3849EF9BB5F5}" type="sibTrans" cxnId="{271E1581-33A5-4E78-BC2C-C75E329A6119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BEB40D6B-28DD-4FA5-B920-27B56BACD3C7}">
      <dgm:prSet custT="1"/>
      <dgm:spPr/>
      <dgm:t>
        <a:bodyPr/>
        <a:lstStyle/>
        <a:p>
          <a:pPr rtl="0"/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Calibri" pitchFamily="34" charset="0"/>
              <a:cs typeface="Times New Roman" pitchFamily="18" charset="0"/>
            </a:rPr>
            <a:t>договор найма-продажи (ст.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Calibri" pitchFamily="34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Calibri" pitchFamily="34" charset="0"/>
              <a:cs typeface="Times New Roman" pitchFamily="18" charset="0"/>
            </a:rPr>
            <a:t>501 ГК</a:t>
          </a:r>
          <a:r>
            <a:rPr kumimoji="0" lang="en-GB" sz="1200" b="0" i="0" u="none" strike="noStrike" cap="none" normalizeH="0" baseline="0" dirty="0" smtClean="0">
              <a:ln>
                <a:noFill/>
              </a:ln>
              <a:latin typeface="+mn-lt"/>
              <a:ea typeface="Calibri" pitchFamily="34" charset="0"/>
              <a:cs typeface="Times New Roman" pitchFamily="18" charset="0"/>
            </a:rPr>
            <a:t> </a:t>
          </a:r>
          <a:r>
            <a:rPr kumimoji="0" lang="ru-RU" sz="1200" b="0" i="0" u="none" strike="noStrike" cap="none" normalizeH="0" baseline="0" dirty="0" smtClean="0">
              <a:ln>
                <a:noFill/>
              </a:ln>
              <a:latin typeface="+mn-lt"/>
              <a:ea typeface="Calibri" pitchFamily="34" charset="0"/>
              <a:cs typeface="Times New Roman" pitchFamily="18" charset="0"/>
            </a:rPr>
            <a:t>РФ)</a:t>
          </a:r>
          <a:endParaRPr kumimoji="0" lang="ru-RU" sz="1200" b="0" i="0" u="none" strike="noStrike" cap="none" normalizeH="0" baseline="0" dirty="0" smtClean="0">
            <a:ln>
              <a:noFill/>
            </a:ln>
            <a:latin typeface="+mn-lt"/>
            <a:cs typeface="Arial" pitchFamily="34" charset="0"/>
          </a:endParaRPr>
        </a:p>
      </dgm:t>
    </dgm:pt>
    <dgm:pt modelId="{C5B03BDA-B416-4129-A58D-CCCB01A6205E}" type="parTrans" cxnId="{34CC6EB1-BEA4-4C6B-9F8C-2C2D7767394E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0FA6A205-F9E3-4A9B-96E7-2C152CCA60FD}" type="sibTrans" cxnId="{34CC6EB1-BEA4-4C6B-9F8C-2C2D7767394E}">
      <dgm:prSet/>
      <dgm:spPr/>
      <dgm:t>
        <a:bodyPr/>
        <a:lstStyle/>
        <a:p>
          <a:endParaRPr lang="ru-RU" sz="1200">
            <a:latin typeface="+mn-lt"/>
          </a:endParaRPr>
        </a:p>
      </dgm:t>
    </dgm:pt>
    <dgm:pt modelId="{A4627B15-F345-40C5-B76B-5B6ADDA651F0}" type="pres">
      <dgm:prSet presAssocID="{8C413262-A729-4937-9D04-E1AFDA3957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06310-2488-4577-852B-9F1C62D740C8}" type="pres">
      <dgm:prSet presAssocID="{94FA7A07-C8FE-47DA-A6A5-BF98E41ADE92}" presName="linNode" presStyleCnt="0"/>
      <dgm:spPr/>
    </dgm:pt>
    <dgm:pt modelId="{E4390F41-B710-4240-9959-C2050952906E}" type="pres">
      <dgm:prSet presAssocID="{94FA7A07-C8FE-47DA-A6A5-BF98E41ADE92}" presName="parentText" presStyleLbl="node1" presStyleIdx="0" presStyleCnt="2" custScaleX="851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855791-57CF-4007-98C4-BECC1B2B5A47}" type="pres">
      <dgm:prSet presAssocID="{94FA7A07-C8FE-47DA-A6A5-BF98E41ADE92}" presName="descendantText" presStyleLbl="alignAccFollowNode1" presStyleIdx="0" presStyleCnt="2" custScaleX="105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543E62-85AC-49FF-8131-6475E4A3B7C5}" type="pres">
      <dgm:prSet presAssocID="{2083A54B-2B8F-439A-8A6D-B6C441BC1221}" presName="sp" presStyleCnt="0"/>
      <dgm:spPr/>
    </dgm:pt>
    <dgm:pt modelId="{3809A58F-2A04-467A-B307-9641013182F7}" type="pres">
      <dgm:prSet presAssocID="{9C830F57-CFDC-485C-9FB1-026EEF6E6643}" presName="linNode" presStyleCnt="0"/>
      <dgm:spPr/>
    </dgm:pt>
    <dgm:pt modelId="{3F244430-78A9-436D-A98A-B9D82238BFBD}" type="pres">
      <dgm:prSet presAssocID="{9C830F57-CFDC-485C-9FB1-026EEF6E6643}" presName="parentText" presStyleLbl="node1" presStyleIdx="1" presStyleCnt="2" custScaleX="851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A12A5-BE90-47D4-9ECC-2495EC644B40}" type="pres">
      <dgm:prSet presAssocID="{9C830F57-CFDC-485C-9FB1-026EEF6E6643}" presName="descendantText" presStyleLbl="alignAccFollowNode1" presStyleIdx="1" presStyleCnt="2" custScaleX="105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CC6EB1-BEA4-4C6B-9F8C-2C2D7767394E}" srcId="{9C830F57-CFDC-485C-9FB1-026EEF6E6643}" destId="{BEB40D6B-28DD-4FA5-B920-27B56BACD3C7}" srcOrd="5" destOrd="0" parTransId="{C5B03BDA-B416-4129-A58D-CCCB01A6205E}" sibTransId="{0FA6A205-F9E3-4A9B-96E7-2C152CCA60FD}"/>
    <dgm:cxn modelId="{70869E50-72D3-46B2-AB0F-F61FD72E2FEC}" srcId="{94FA7A07-C8FE-47DA-A6A5-BF98E41ADE92}" destId="{6AC3F52F-0436-4B08-9325-BD0167B01F54}" srcOrd="1" destOrd="0" parTransId="{8FB05205-422A-46EC-9B1A-BBBDA54995BB}" sibTransId="{E8E28BB5-4F99-4936-A110-CC50BDFDC763}"/>
    <dgm:cxn modelId="{9316B8D2-1EEF-47A6-8D9D-2E35D029EDFA}" type="presOf" srcId="{412905CE-FA56-4EC9-9274-26885993792B}" destId="{220A12A5-BE90-47D4-9ECC-2495EC644B40}" srcOrd="0" destOrd="0" presId="urn:microsoft.com/office/officeart/2005/8/layout/vList5"/>
    <dgm:cxn modelId="{C5AE2A16-E5DF-4248-BCF3-AF5B495F99C9}" srcId="{9C830F57-CFDC-485C-9FB1-026EEF6E6643}" destId="{B23C2366-6447-4F64-A629-5C49F05765FD}" srcOrd="2" destOrd="0" parTransId="{3D1DF216-0110-4FB0-BE3D-E592B25439FC}" sibTransId="{FC553DB0-C3C7-4AAB-8CD4-2E08A0B6AF37}"/>
    <dgm:cxn modelId="{D5E10623-5034-403B-B179-BE2E39D136BB}" type="presOf" srcId="{9C830F57-CFDC-485C-9FB1-026EEF6E6643}" destId="{3F244430-78A9-436D-A98A-B9D82238BFBD}" srcOrd="0" destOrd="0" presId="urn:microsoft.com/office/officeart/2005/8/layout/vList5"/>
    <dgm:cxn modelId="{69320C61-906A-4CFB-8E86-9F5DEFFA5697}" srcId="{8C413262-A729-4937-9D04-E1AFDA39573A}" destId="{9C830F57-CFDC-485C-9FB1-026EEF6E6643}" srcOrd="1" destOrd="0" parTransId="{49D7F2D2-F466-496D-B4FB-4EDCC1006D01}" sibTransId="{4F4DF5B5-3FF9-4CEA-B3F6-435CBC4D0AE2}"/>
    <dgm:cxn modelId="{1F1187C3-169F-4E59-9FCB-A31F47B37BC0}" srcId="{9C830F57-CFDC-485C-9FB1-026EEF6E6643}" destId="{412905CE-FA56-4EC9-9274-26885993792B}" srcOrd="0" destOrd="0" parTransId="{F45C9241-53C6-40D8-B1CE-DC2C710073E3}" sibTransId="{E2A9D44A-0F02-4B02-83CA-0871E695F728}"/>
    <dgm:cxn modelId="{CD37B45A-F5B7-4FBD-8393-4C41763E87AB}" type="presOf" srcId="{AC1C8693-18E8-41BD-AD35-6B1DA368A415}" destId="{98855791-57CF-4007-98C4-BECC1B2B5A47}" srcOrd="0" destOrd="0" presId="urn:microsoft.com/office/officeart/2005/8/layout/vList5"/>
    <dgm:cxn modelId="{E94F41ED-B5A6-42B2-BD31-77EA41552EBF}" type="presOf" srcId="{8C413262-A729-4937-9D04-E1AFDA39573A}" destId="{A4627B15-F345-40C5-B76B-5B6ADDA651F0}" srcOrd="0" destOrd="0" presId="urn:microsoft.com/office/officeart/2005/8/layout/vList5"/>
    <dgm:cxn modelId="{32B5F8C6-B0EF-4418-AEAB-B285331624B8}" srcId="{94FA7A07-C8FE-47DA-A6A5-BF98E41ADE92}" destId="{8A82DC50-891B-45E1-84BA-246D2500F9A2}" srcOrd="4" destOrd="0" parTransId="{6F784ACB-4C16-463C-908B-A29E5A996099}" sibTransId="{2C215843-E5F7-4E5D-B683-9EECCD75D940}"/>
    <dgm:cxn modelId="{B2DDE1A2-0D38-4596-9492-1C470D520F7A}" type="presOf" srcId="{3AD282DD-CA3B-41FD-8DB8-CC499C160B1D}" destId="{98855791-57CF-4007-98C4-BECC1B2B5A47}" srcOrd="0" destOrd="2" presId="urn:microsoft.com/office/officeart/2005/8/layout/vList5"/>
    <dgm:cxn modelId="{4026296E-760C-41AA-98EA-8EE0B0A53201}" srcId="{94FA7A07-C8FE-47DA-A6A5-BF98E41ADE92}" destId="{3AD282DD-CA3B-41FD-8DB8-CC499C160B1D}" srcOrd="2" destOrd="0" parTransId="{E7FEC607-46AF-4BBE-841F-5B1E5E70ABF7}" sibTransId="{C8D4DF54-4CC4-42EB-B356-EAA3AFACDC94}"/>
    <dgm:cxn modelId="{4B412D6B-57F1-407C-82D8-31CB971102D0}" type="presOf" srcId="{6AC3F52F-0436-4B08-9325-BD0167B01F54}" destId="{98855791-57CF-4007-98C4-BECC1B2B5A47}" srcOrd="0" destOrd="1" presId="urn:microsoft.com/office/officeart/2005/8/layout/vList5"/>
    <dgm:cxn modelId="{D1DD5B42-FEE6-4270-9750-053C5892E409}" srcId="{8C413262-A729-4937-9D04-E1AFDA39573A}" destId="{94FA7A07-C8FE-47DA-A6A5-BF98E41ADE92}" srcOrd="0" destOrd="0" parTransId="{628DE510-CE57-426A-873E-EB8072A8B194}" sibTransId="{2083A54B-2B8F-439A-8A6D-B6C441BC1221}"/>
    <dgm:cxn modelId="{E2A283D4-20B3-4BF4-8586-5BAB0EE55A4A}" srcId="{9C830F57-CFDC-485C-9FB1-026EEF6E6643}" destId="{45C1CB4A-1CBB-494A-BB1A-434FFAC58036}" srcOrd="3" destOrd="0" parTransId="{065BFA75-22F7-4527-B531-39D5917F82BE}" sibTransId="{ADAB3AE5-F63C-444F-AD19-639284155046}"/>
    <dgm:cxn modelId="{D7F42E83-1E5C-4CA4-8C92-89A81695DFAC}" type="presOf" srcId="{B23C2366-6447-4F64-A629-5C49F05765FD}" destId="{220A12A5-BE90-47D4-9ECC-2495EC644B40}" srcOrd="0" destOrd="2" presId="urn:microsoft.com/office/officeart/2005/8/layout/vList5"/>
    <dgm:cxn modelId="{04FCC9B1-2435-42CA-8872-58B68564310D}" type="presOf" srcId="{237A1E43-CBD5-48AE-8C13-9AA497E6F7B4}" destId="{220A12A5-BE90-47D4-9ECC-2495EC644B40}" srcOrd="0" destOrd="1" presId="urn:microsoft.com/office/officeart/2005/8/layout/vList5"/>
    <dgm:cxn modelId="{224C4104-C10D-4F02-926D-4FCD9F1CEAA6}" type="presOf" srcId="{BEB40D6B-28DD-4FA5-B920-27B56BACD3C7}" destId="{220A12A5-BE90-47D4-9ECC-2495EC644B40}" srcOrd="0" destOrd="5" presId="urn:microsoft.com/office/officeart/2005/8/layout/vList5"/>
    <dgm:cxn modelId="{8C23678E-F73F-41EC-B929-10B1A12A4296}" type="presOf" srcId="{E8F358B2-7F92-44C5-832D-91753631D6D9}" destId="{98855791-57CF-4007-98C4-BECC1B2B5A47}" srcOrd="0" destOrd="3" presId="urn:microsoft.com/office/officeart/2005/8/layout/vList5"/>
    <dgm:cxn modelId="{36687656-73AB-4AB8-A3B2-4EDF4DA42409}" type="presOf" srcId="{45C1CB4A-1CBB-494A-BB1A-434FFAC58036}" destId="{220A12A5-BE90-47D4-9ECC-2495EC644B40}" srcOrd="0" destOrd="3" presId="urn:microsoft.com/office/officeart/2005/8/layout/vList5"/>
    <dgm:cxn modelId="{271E1581-33A5-4E78-BC2C-C75E329A6119}" srcId="{9C830F57-CFDC-485C-9FB1-026EEF6E6643}" destId="{637AE988-2EBE-448D-A3E5-B920226A4DFF}" srcOrd="4" destOrd="0" parTransId="{4132FC1E-AD1B-4683-ABA8-4D02C3D67B25}" sibTransId="{E29C0809-289E-4E03-A950-3849EF9BB5F5}"/>
    <dgm:cxn modelId="{179B0230-78DB-45FE-ACD0-70CE33DE0CF9}" type="presOf" srcId="{637AE988-2EBE-448D-A3E5-B920226A4DFF}" destId="{220A12A5-BE90-47D4-9ECC-2495EC644B40}" srcOrd="0" destOrd="4" presId="urn:microsoft.com/office/officeart/2005/8/layout/vList5"/>
    <dgm:cxn modelId="{F34AE2D8-4454-4FF6-84E1-FD8B1DC28C00}" srcId="{94FA7A07-C8FE-47DA-A6A5-BF98E41ADE92}" destId="{AC1C8693-18E8-41BD-AD35-6B1DA368A415}" srcOrd="0" destOrd="0" parTransId="{7B0F8097-8E83-40F0-ACF0-F6CAFAC957CE}" sibTransId="{CD245472-E9D9-4AA0-A6F3-1383A743CA61}"/>
    <dgm:cxn modelId="{26CB03CE-760F-4DCD-907A-11EC23E120E5}" type="presOf" srcId="{8A82DC50-891B-45E1-84BA-246D2500F9A2}" destId="{98855791-57CF-4007-98C4-BECC1B2B5A47}" srcOrd="0" destOrd="4" presId="urn:microsoft.com/office/officeart/2005/8/layout/vList5"/>
    <dgm:cxn modelId="{EA706E3E-6A74-40C5-8985-A0A7A1A403C9}" type="presOf" srcId="{94FA7A07-C8FE-47DA-A6A5-BF98E41ADE92}" destId="{E4390F41-B710-4240-9959-C2050952906E}" srcOrd="0" destOrd="0" presId="urn:microsoft.com/office/officeart/2005/8/layout/vList5"/>
    <dgm:cxn modelId="{AC97D44A-7464-4698-863E-64257DE4FDF5}" srcId="{94FA7A07-C8FE-47DA-A6A5-BF98E41ADE92}" destId="{E8F358B2-7F92-44C5-832D-91753631D6D9}" srcOrd="3" destOrd="0" parTransId="{F860A01C-6A1A-4DB7-B918-DF3582F45682}" sibTransId="{18129AFB-D5B2-4155-99F0-55D1B16DA438}"/>
    <dgm:cxn modelId="{5E29ADD1-AB80-473E-B2F5-F907A27D2D14}" srcId="{9C830F57-CFDC-485C-9FB1-026EEF6E6643}" destId="{237A1E43-CBD5-48AE-8C13-9AA497E6F7B4}" srcOrd="1" destOrd="0" parTransId="{673F7838-D2A5-4301-89AD-E78F671CC694}" sibTransId="{DB83C1A9-2C9E-40F7-90CC-B3D7443577D0}"/>
    <dgm:cxn modelId="{F6D4151E-34D8-4D0F-A25F-88E87AAF3526}" type="presParOf" srcId="{A4627B15-F345-40C5-B76B-5B6ADDA651F0}" destId="{40C06310-2488-4577-852B-9F1C62D740C8}" srcOrd="0" destOrd="0" presId="urn:microsoft.com/office/officeart/2005/8/layout/vList5"/>
    <dgm:cxn modelId="{944521F9-D151-4A19-AFBF-DF812D5D46E2}" type="presParOf" srcId="{40C06310-2488-4577-852B-9F1C62D740C8}" destId="{E4390F41-B710-4240-9959-C2050952906E}" srcOrd="0" destOrd="0" presId="urn:microsoft.com/office/officeart/2005/8/layout/vList5"/>
    <dgm:cxn modelId="{44996959-20E9-4EED-A149-104F48CF5F14}" type="presParOf" srcId="{40C06310-2488-4577-852B-9F1C62D740C8}" destId="{98855791-57CF-4007-98C4-BECC1B2B5A47}" srcOrd="1" destOrd="0" presId="urn:microsoft.com/office/officeart/2005/8/layout/vList5"/>
    <dgm:cxn modelId="{D8F14C59-7F7E-4EFA-96BE-73A2884BD217}" type="presParOf" srcId="{A4627B15-F345-40C5-B76B-5B6ADDA651F0}" destId="{47543E62-85AC-49FF-8131-6475E4A3B7C5}" srcOrd="1" destOrd="0" presId="urn:microsoft.com/office/officeart/2005/8/layout/vList5"/>
    <dgm:cxn modelId="{F3FBABBB-C2F3-4642-9A4E-5F1A49EBD86B}" type="presParOf" srcId="{A4627B15-F345-40C5-B76B-5B6ADDA651F0}" destId="{3809A58F-2A04-467A-B307-9641013182F7}" srcOrd="2" destOrd="0" presId="urn:microsoft.com/office/officeart/2005/8/layout/vList5"/>
    <dgm:cxn modelId="{61430EAD-7C36-41B9-B817-224A9DBDC4AD}" type="presParOf" srcId="{3809A58F-2A04-467A-B307-9641013182F7}" destId="{3F244430-78A9-436D-A98A-B9D82238BFBD}" srcOrd="0" destOrd="0" presId="urn:microsoft.com/office/officeart/2005/8/layout/vList5"/>
    <dgm:cxn modelId="{CBFC2273-6E4D-4B26-912D-FA87117EA93D}" type="presParOf" srcId="{3809A58F-2A04-467A-B307-9641013182F7}" destId="{220A12A5-BE90-47D4-9ECC-2495EC644B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5A456"/>
            </a:gs>
            <a:gs pos="50000">
              <a:srgbClr val="85A456"/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C8FF-6429-4A03-B74D-02F88AD38E7D}" type="datetimeFigureOut">
              <a:rPr lang="ru-RU" smtClean="0"/>
              <a:pPr/>
              <a:t>29/01/16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ase.consultant.ru/cons/cgi/online.cgi?req=doc;base=LAW;n=182591;from=182377-7;rnd=180312.6473246196347175;;ts=0180312824272941408118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3D обложка\3d_GP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90821" y="-27384"/>
            <a:ext cx="12271333" cy="69026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932040" y="1196752"/>
            <a:ext cx="4248472" cy="1938992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58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</a:t>
            </a:r>
            <a:r>
              <a:rPr lang="en-US" sz="2400" smtClean="0">
                <a:solidFill>
                  <a:schemeClr val="bg1"/>
                </a:solidFill>
                <a:latin typeface="+mj-lt"/>
              </a:rPr>
              <a:t>3</a:t>
            </a:r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Обязательства по передаче имущества в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собственность или в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иное вещное право</a:t>
            </a:r>
            <a:endParaRPr lang="ru-RU" sz="2400" dirty="0">
              <a:solidFill>
                <a:schemeClr val="bg1"/>
              </a:solidFill>
            </a:endParaRPr>
          </a:p>
        </p:txBody>
      </p:sp>
      <p:grpSp>
        <p:nvGrpSpPr>
          <p:cNvPr id="7" name="Группа 67"/>
          <p:cNvGrpSpPr/>
          <p:nvPr/>
        </p:nvGrpSpPr>
        <p:grpSpPr>
          <a:xfrm>
            <a:off x="5046092" y="1772816"/>
            <a:ext cx="3630364" cy="72008"/>
            <a:chOff x="4596648" y="1772816"/>
            <a:chExt cx="3630364" cy="72008"/>
          </a:xfrm>
          <a:effectLst>
            <a:outerShdw blurRad="76200" dist="25400" dir="5400000" algn="ctr" rotWithShape="0">
              <a:srgbClr val="000000">
                <a:alpha val="41000"/>
              </a:srgbClr>
            </a:outerShdw>
          </a:effectLst>
        </p:grpSpPr>
        <p:sp>
          <p:nvSpPr>
            <p:cNvPr id="8" name="Прямоугольник 7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130" name="Прямоугольник 129"/>
          <p:cNvSpPr/>
          <p:nvPr/>
        </p:nvSpPr>
        <p:spPr>
          <a:xfrm>
            <a:off x="4355976" y="57332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Курс: Гражданское право. Особенная часть 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Глава 1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учебника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980728"/>
          <a:ext cx="8712969" cy="4087904"/>
        </p:xfrm>
        <a:graphic>
          <a:graphicData uri="http://schemas.openxmlformats.org/drawingml/2006/table">
            <a:tbl>
              <a:tblPr/>
              <a:tblGrid>
                <a:gridCol w="1296145"/>
                <a:gridCol w="1584176"/>
                <a:gridCol w="1944216"/>
                <a:gridCol w="1080120"/>
                <a:gridCol w="720080"/>
                <a:gridCol w="865358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дарения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Даритель и одаряемый — физическое или юридическое лицо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Безвозмездная передача или обещание передачи другой стороне (одаряемому) вещи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собственность либо имущественного права (требования) к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себе или к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третьему лицу либо освобождение или обещание освобождения ее от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имущественной обязанности перед собой или перед третьим лицом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договора, согласие одаряемого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получение дара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–/+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–/+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692696"/>
          <a:ext cx="8712969" cy="5653560"/>
        </p:xfrm>
        <a:graphic>
          <a:graphicData uri="http://schemas.openxmlformats.org/drawingml/2006/table">
            <a:tbl>
              <a:tblPr/>
              <a:tblGrid>
                <a:gridCol w="1296145"/>
                <a:gridCol w="2088232"/>
                <a:gridCol w="1440160"/>
                <a:gridCol w="1080120"/>
                <a:gridCol w="720080"/>
                <a:gridCol w="865358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ренты: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— постоянная рента;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— пожизненная рента;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—пожизненного содержания гражданина с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иждивением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Получатель ренты (рентный кредитор) — гражданин, 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также некоммерческая организация, если это не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противоречит закону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соответствует целям ее деятельности;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плательщик ренты (рентный должник) — любой гражданин, юридическое лицо как коммерческое, так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некоммерческое, заинтересованное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приобретении имущества, предлагаемого получателем ренты,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способное выполнить императивные требования, предъявляемые законом к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содержанию договора ренты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обеспечению ее выплаты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Имущество, недвижимое имущество; доход, не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связанный с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предпринима-тельской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деятельностью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611560" y="1309216"/>
          <a:ext cx="80648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3D обложка\3d_GP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90821" y="-27384"/>
            <a:ext cx="12271333" cy="6902625"/>
          </a:xfrm>
          <a:prstGeom prst="rect">
            <a:avLst/>
          </a:prstGeom>
          <a:effectLst/>
        </p:spPr>
      </p:pic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0" y="1720548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Глава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3114834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Иванова, Е. В. </a:t>
            </a:r>
            <a:b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Гражданское право. Особенная часть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учебник и практикум для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прикладного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В. Иванова. 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 : Издательство Юрайт, 2015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Группа 67"/>
          <p:cNvGrpSpPr/>
          <p:nvPr/>
        </p:nvGrpSpPr>
        <p:grpSpPr>
          <a:xfrm>
            <a:off x="5244720" y="2970818"/>
            <a:ext cx="3630364" cy="72008"/>
            <a:chOff x="4596648" y="1772816"/>
            <a:chExt cx="3630364" cy="7200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19" y="1069320"/>
          <a:ext cx="8712969" cy="3788783"/>
        </p:xfrm>
        <a:graphic>
          <a:graphicData uri="http://schemas.openxmlformats.org/drawingml/2006/table">
            <a:tbl>
              <a:tblPr/>
              <a:tblGrid>
                <a:gridCol w="993584"/>
                <a:gridCol w="1987169"/>
                <a:gridCol w="1910738"/>
                <a:gridCol w="1146443"/>
                <a:gridCol w="687866"/>
                <a:gridCol w="764295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Договор купли-продажи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Продавец, покупатель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Любые вещи, кроме вещей, изъятых из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гражданского оборота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+mj-lt"/>
                          <a:ea typeface="Calibri"/>
                          <a:cs typeface="Times New Roman"/>
                        </a:rPr>
                        <a:t>Наименова-ние</a:t>
                      </a: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j-lt"/>
                          <a:ea typeface="Calibri"/>
                          <a:cs typeface="Times New Roman"/>
                        </a:rPr>
                        <a:t>количе-ство</a:t>
                      </a: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товара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2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Договор розничной купли-продажи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Продавец — лицо, осуществляющее предпринимательскую деятельность по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продаже товаров в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розницу, покупатель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Товар, предназначенный для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личного, семейного, домашнего или иного использования, не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связанного с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предпринимательской деятельностью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+mj-lt"/>
                          <a:ea typeface="Calibri"/>
                          <a:cs typeface="Times New Roman"/>
                        </a:rPr>
                        <a:t>Наименова-ние</a:t>
                      </a: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en-GB" sz="1200" dirty="0"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j-lt"/>
                          <a:ea typeface="Calibri"/>
                          <a:cs typeface="Times New Roman"/>
                        </a:rPr>
                        <a:t>количе-ство</a:t>
                      </a: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товара 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–/+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+mj-lt"/>
                          <a:ea typeface="Calibri"/>
                          <a:cs typeface="Times New Roman"/>
                        </a:rPr>
                        <a:t>Пуб-лич-ный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836712"/>
          <a:ext cx="8712969" cy="5266192"/>
        </p:xfrm>
        <a:graphic>
          <a:graphicData uri="http://schemas.openxmlformats.org/drawingml/2006/table">
            <a:tbl>
              <a:tblPr/>
              <a:tblGrid>
                <a:gridCol w="993584"/>
                <a:gridCol w="1814729"/>
                <a:gridCol w="1872208"/>
                <a:gridCol w="1357413"/>
                <a:gridCol w="687866"/>
                <a:gridCol w="764295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поставки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Поставщик-продавец —субъекты предпринимательской деятельности,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покупатель — коммерческая организация или индивидуальный предприниматель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Наименование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количество товара для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использования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предпринимательской деятельности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в иных целях, не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связанных с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личным, семейным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иным подобным использованием, его ассортимент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комплектность, срок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порядок поставки, цена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Предмет договора, условия, которые названы в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законе или иных правовых актах как существенные или необходимые для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договоров данного вида, а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также все те условия, относительно которых по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заявлению одной из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сторон должно быть достигнуто соглашение</a:t>
                      </a:r>
                      <a:endParaRPr lang="ru-RU" sz="1050" dirty="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1521997"/>
          <a:ext cx="8712969" cy="3644783"/>
        </p:xfrm>
        <a:graphic>
          <a:graphicData uri="http://schemas.openxmlformats.org/drawingml/2006/table">
            <a:tbl>
              <a:tblPr/>
              <a:tblGrid>
                <a:gridCol w="993584"/>
                <a:gridCol w="1814729"/>
                <a:gridCol w="1872208"/>
                <a:gridCol w="1357413"/>
                <a:gridCol w="687866"/>
                <a:gridCol w="764295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Воз-мезд-ный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поставки товаров для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государ-ственных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муници-пальных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нужд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Поставщик (исполнитель), государственный или муниципальный заказчик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Государственный или муниципальный контракт заключается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основе заказа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поставку товаров для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государственных или муниципальных нужд, размещаемого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порядке, предусмотренном законодательством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договора, наименование </a:t>
                      </a:r>
                      <a:b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 количество товара, его ассортимент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комплектность, срок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порядок поставки, цена </a:t>
                      </a:r>
                      <a:endParaRPr lang="ru-RU" sz="105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Petersburg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1521997"/>
          <a:ext cx="8712969" cy="3644783"/>
        </p:xfrm>
        <a:graphic>
          <a:graphicData uri="http://schemas.openxmlformats.org/drawingml/2006/table">
            <a:tbl>
              <a:tblPr/>
              <a:tblGrid>
                <a:gridCol w="1296145"/>
                <a:gridCol w="1512168"/>
                <a:gridCol w="1872208"/>
                <a:gridCol w="1357413"/>
                <a:gridCol w="687866"/>
                <a:gridCol w="764295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поставки товаров для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государст-венных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муниципаль-ных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нужд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Поставщик (исполнитель), государственный или муниципальный заказчик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Государственный или муниципальный контракт заключается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основе заказа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поставку товаров для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государственных или муниципальных нужд, размещаемого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порядке, предусмотренном законодательством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договора, наименование </a:t>
                      </a:r>
                      <a:b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 количество товара, его ассортимент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комплектность, срок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порядок поставки, цена  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620688"/>
          <a:ext cx="8712969" cy="6031113"/>
        </p:xfrm>
        <a:graphic>
          <a:graphicData uri="http://schemas.openxmlformats.org/drawingml/2006/table">
            <a:tbl>
              <a:tblPr/>
              <a:tblGrid>
                <a:gridCol w="1080121"/>
                <a:gridCol w="2448272"/>
                <a:gridCol w="1296144"/>
                <a:gridCol w="1213397"/>
                <a:gridCol w="687866"/>
                <a:gridCol w="764295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контрактации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Продавец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— производитель сельскохозяйственной продукции, а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именно, сельскохозяйственные коммерческие организации: хозяйственные общества,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това-рищества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производственные кооперативы, а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также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крестьян-ские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(фермерские) хозяйства; покупатель-заготовитель —коммерческая организация либо индивидуальный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предприни-матель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осуществляющие профессиональную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предприни-мательскую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деятельность по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закупкам сельскохозяйственной продукции для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ее последующей продажи либо переработки. К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числу заготовителей по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договору контрактации могут быть отнесены мясоперерабатывающие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комби-наты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молокозаводы, фабрики по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переработке шерсти и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т.п., а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также оптовые торговые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органи-зации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заготовительные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организа-ции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потребительской кооперации</a:t>
                      </a:r>
                      <a:endParaRPr lang="ru-RU" sz="1050" dirty="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spc="-5" dirty="0" smtClean="0">
                          <a:latin typeface="+mn-lt"/>
                          <a:ea typeface="Calibri"/>
                          <a:cs typeface="Times New Roman"/>
                        </a:rPr>
                        <a:t>Сельскохозяйственная продукция, произведенная (выращенная) в</a:t>
                      </a:r>
                      <a:r>
                        <a:rPr lang="en-GB" sz="1200" spc="-5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pc="-5" dirty="0" smtClean="0">
                          <a:latin typeface="+mn-lt"/>
                          <a:ea typeface="Calibri"/>
                          <a:cs typeface="Times New Roman"/>
                        </a:rPr>
                        <a:t>хозяйстве ее производителя,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предназначенная для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переработки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продажи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договора, количество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ассортимент продукции, </a:t>
                      </a:r>
                      <a:r>
                        <a:rPr lang="ru-RU" sz="1200" spc="10" dirty="0" smtClean="0">
                          <a:latin typeface="+mn-lt"/>
                          <a:ea typeface="Calibri"/>
                          <a:cs typeface="Times New Roman"/>
                        </a:rPr>
                        <a:t>тара и</a:t>
                      </a:r>
                      <a:r>
                        <a:rPr lang="en-GB" sz="1200" spc="1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pc="10" dirty="0" smtClean="0">
                          <a:latin typeface="+mn-lt"/>
                          <a:ea typeface="Calibri"/>
                          <a:cs typeface="Times New Roman"/>
                        </a:rPr>
                        <a:t>(или) упаковка,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условия о расчетах, цена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052736"/>
          <a:ext cx="8712968" cy="4675025"/>
        </p:xfrm>
        <a:graphic>
          <a:graphicData uri="http://schemas.openxmlformats.org/drawingml/2006/table">
            <a:tbl>
              <a:tblPr/>
              <a:tblGrid>
                <a:gridCol w="1368152"/>
                <a:gridCol w="1512168"/>
                <a:gridCol w="1872208"/>
                <a:gridCol w="1224136"/>
                <a:gridCol w="648072"/>
                <a:gridCol w="720080"/>
                <a:gridCol w="648072"/>
                <a:gridCol w="720080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Договор энергоснабжения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Энергоснабжающая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организация, абонент (потребитель)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Поставка энергии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Может быть </a:t>
                      </a:r>
                      <a:r>
                        <a:rPr lang="ru-RU" sz="1200" smtClean="0">
                          <a:latin typeface="Calibri"/>
                          <a:ea typeface="Calibri"/>
                          <a:cs typeface="Times New Roman"/>
                        </a:rPr>
                        <a:t>публич-ным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2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Договор продажи недвижимого имущества (недвижимости)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Продавец, покупатель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Земельный участок, здание, сооружение или квартира, жилые помещения, которые прямо и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непосредственно отнесены к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недвижимости </a:t>
                      </a:r>
                      <a:r>
                        <a:rPr lang="ru-RU" sz="1200" u="none" strike="noStrike" dirty="0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ЖК</a:t>
                      </a:r>
                      <a:r>
                        <a:rPr lang="en-GB" sz="1200" u="none" strike="noStrike" dirty="0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 </a:t>
                      </a:r>
                      <a:r>
                        <a:rPr lang="ru-RU" sz="1200" u="none" strike="noStrike" dirty="0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РФ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, а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также объекты незавершенного строительства, морские, воздушные суда, суда внутреннего плавания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Предмет договора, цена, перечень лиц с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указанием их прав на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пользование продаваемым жилым помещением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980728"/>
          <a:ext cx="8712969" cy="5066439"/>
        </p:xfrm>
        <a:graphic>
          <a:graphicData uri="http://schemas.openxmlformats.org/drawingml/2006/table">
            <a:tbl>
              <a:tblPr/>
              <a:tblGrid>
                <a:gridCol w="1296145"/>
                <a:gridCol w="1584176"/>
                <a:gridCol w="1944216"/>
                <a:gridCol w="1213397"/>
                <a:gridCol w="687866"/>
                <a:gridCol w="764295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продажи предприятия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Продавец, покупатель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Имущественный комплекс: земельные участки, здания, сооружения, оборудование, инвентарь, сырье, продукцию, права требования, долги, 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также права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обозначения, индивидуализирующие предприятие, его продукцию, работы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услуги (коммерческое обозначение, товарные знаки, знаки обслуживания),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другие исключительные права, если иное не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предусмотрено законом или договором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договора, цена.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Состав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стоимость продаваемого предприятия определяются на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основе полной инвентаризации предприятия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980728"/>
          <a:ext cx="8712969" cy="3696490"/>
        </p:xfrm>
        <a:graphic>
          <a:graphicData uri="http://schemas.openxmlformats.org/drawingml/2006/table">
            <a:tbl>
              <a:tblPr/>
              <a:tblGrid>
                <a:gridCol w="1296145"/>
                <a:gridCol w="1584176"/>
                <a:gridCol w="1944216"/>
                <a:gridCol w="1080120"/>
                <a:gridCol w="720080"/>
                <a:gridCol w="865358"/>
                <a:gridCol w="637127"/>
                <a:gridCol w="585747"/>
              </a:tblGrid>
              <a:tr h="3021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Вид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Стороны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Предмет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257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j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Реаль-ный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Дву-сторон-ний</a:t>
                      </a: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+mj-lt"/>
                          <a:ea typeface="Calibri"/>
                          <a:cs typeface="Times New Roman"/>
                        </a:rPr>
                        <a:t>Одно-сторон-ний</a:t>
                      </a:r>
                      <a:endParaRPr lang="ru-RU" sz="11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Calibri"/>
                          <a:cs typeface="Times New Roman"/>
                        </a:rPr>
                        <a:t>Иное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5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Договор мены (нормы о купле-продаже)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Каждая из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сторон признается продавцом товара, который она обязуется передать, и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одновременно покупателем товара, который она обязуется принять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обмен от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контрагента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-15" dirty="0" smtClean="0">
                          <a:latin typeface="+mn-lt"/>
                          <a:ea typeface="Calibri"/>
                          <a:cs typeface="Times New Roman"/>
                        </a:rPr>
                        <a:t>Передача обмениваемого товара в</a:t>
                      </a:r>
                      <a:r>
                        <a:rPr lang="en-GB" sz="1200" spc="-15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pc="-15" dirty="0" smtClean="0">
                          <a:latin typeface="+mn-lt"/>
                          <a:ea typeface="Calibri"/>
                          <a:cs typeface="Times New Roman"/>
                        </a:rPr>
                        <a:t>собственность контрагента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Исполь-зование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денежных средств в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случае обмена 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неэквива-лентных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товаров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606</Words>
  <Application>Microsoft Office PowerPoint</Application>
  <PresentationFormat>Экран (4:3)</PresentationFormat>
  <Paragraphs>232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a.kotov</dc:creator>
  <cp:lastModifiedBy>d.aleksandrova</cp:lastModifiedBy>
  <cp:revision>61</cp:revision>
  <dcterms:created xsi:type="dcterms:W3CDTF">2016-01-19T11:10:37Z</dcterms:created>
  <dcterms:modified xsi:type="dcterms:W3CDTF">2016-01-29T15:29:10Z</dcterms:modified>
</cp:coreProperties>
</file>