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000"/>
    <a:srgbClr val="4E2A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3232" autoAdjust="0"/>
  </p:normalViewPr>
  <p:slideViewPr>
    <p:cSldViewPr>
      <p:cViewPr>
        <p:scale>
          <a:sx n="75" d="100"/>
          <a:sy n="75" d="100"/>
        </p:scale>
        <p:origin x="-267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B511F-F8FD-46EB-A4B7-57E15A8D5054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44722-4FA1-41D3-9E2F-48362FC1C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80BB2-5C53-4519-92E4-8FECD9D4F702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BEDAD-C66C-4958-9006-A4D4EC3A6A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E0BBF-57C4-455A-9E8A-26A8E176F1E1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FF33A-F988-4740-B5F8-AE884374A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D30B-6A2A-450A-B340-039DCBEFFF49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9A05D-7B9B-4E58-A473-4A2A328C6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CA0CB-2C8C-4437-AF31-12663EAD79E4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5CBAF-AAAB-4292-BCCA-22C363B16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C2CE9-C51A-4085-975A-138E1DC1D72D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5DC2E-B8FA-41F3-92BA-DF4F7D05E1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91A0A-8E45-4FDE-BC3C-FB0090D73813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84A4A-6280-4819-82F0-643C076A1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D834-5B05-442E-90BD-D57FC9255810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35435-5D50-4D8B-941D-90332F056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56E2F-1D8C-4F22-93D0-ADC244BFAE97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C533-D341-4F8F-92EF-42B6A4C1B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2335A-F727-441D-BA56-A9C48BDC9255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08DC-5431-46FA-A000-5486F24E1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28E9E-7592-4837-9F56-31B0A4C63C72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15E95-7A48-4B2D-9E5F-BCF504FF5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A6DB3C-A600-447A-84B9-FDA6FD74C42F}" type="datetimeFigureOut">
              <a:rPr lang="ru-RU"/>
              <a:pPr>
                <a:defRPr/>
              </a:pPr>
              <a:t>27/01/16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888A77-A764-45A4-8D6C-662F8228D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4997450" y="1606550"/>
            <a:ext cx="3744913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Лекция </a:t>
            </a:r>
            <a:r>
              <a:rPr lang="en-US" sz="2400" b="1" dirty="0">
                <a:solidFill>
                  <a:srgbClr val="4E2A64"/>
                </a:solidFill>
                <a:latin typeface="+mj-lt"/>
              </a:rPr>
              <a:t>13</a:t>
            </a:r>
            <a:endParaRPr lang="ru-RU" sz="2400" b="1" dirty="0">
              <a:solidFill>
                <a:srgbClr val="4E2A64"/>
              </a:solidFill>
              <a:latin typeface="+mj-lt"/>
            </a:endParaRPr>
          </a:p>
          <a:p>
            <a:pPr>
              <a:defRPr/>
            </a:pPr>
            <a:endParaRPr lang="ru-RU" sz="2400" b="1" dirty="0">
              <a:solidFill>
                <a:srgbClr val="4E2A64"/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b="1" dirty="0">
                <a:solidFill>
                  <a:srgbClr val="4E2A64"/>
                </a:solidFill>
                <a:latin typeface="+mn-lt"/>
              </a:rPr>
              <a:t>Элементы квантовой механики:</a:t>
            </a:r>
            <a:br>
              <a:rPr lang="ru-RU" sz="2400" b="1" dirty="0">
                <a:solidFill>
                  <a:srgbClr val="4E2A64"/>
                </a:solidFill>
                <a:latin typeface="+mn-lt"/>
              </a:rPr>
            </a:br>
            <a:r>
              <a:rPr lang="ru-RU" sz="2400" b="1" dirty="0">
                <a:solidFill>
                  <a:srgbClr val="4E2A64"/>
                </a:solidFill>
                <a:latin typeface="+mn-lt"/>
              </a:rPr>
              <a:t>характеристики электрона, статистические методы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248150" y="5805488"/>
            <a:ext cx="4572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600" dirty="0">
                <a:solidFill>
                  <a:srgbClr val="4E2A64"/>
                </a:solidFill>
                <a:latin typeface="+mn-lt"/>
              </a:rPr>
              <a:t>Курс: Физика</a:t>
            </a:r>
          </a:p>
          <a:p>
            <a:pPr algn="r">
              <a:defRPr/>
            </a:pPr>
            <a:r>
              <a:rPr lang="ru-RU" sz="1600" dirty="0">
                <a:solidFill>
                  <a:srgbClr val="4E2A64"/>
                </a:solidFill>
                <a:latin typeface="+mn-lt"/>
              </a:rPr>
              <a:t>Глава 8 учебника</a:t>
            </a:r>
          </a:p>
        </p:txBody>
      </p:sp>
      <p:grpSp>
        <p:nvGrpSpPr>
          <p:cNvPr id="2" name="Группа 67"/>
          <p:cNvGrpSpPr/>
          <p:nvPr/>
        </p:nvGrpSpPr>
        <p:grpSpPr>
          <a:xfrm>
            <a:off x="5093925" y="2182212"/>
            <a:ext cx="3630364" cy="72008"/>
            <a:chOff x="4596648" y="1772816"/>
            <a:chExt cx="3630364" cy="72008"/>
          </a:xfrm>
          <a:solidFill>
            <a:srgbClr val="4E2A64"/>
          </a:solidFill>
        </p:grpSpPr>
        <p:sp>
          <p:nvSpPr>
            <p:cNvPr id="52" name="Прямоугольник 51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</p:grp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 descr="X:\Учебные курсы\Контент\Курсы\8336_Физика_Кравченко\ЭК для закачки\8336_1_978-5-9916-6145-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836613"/>
            <a:ext cx="37211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30" name="Прямоугольник 11"/>
          <p:cNvSpPr>
            <a:spLocks noChangeArrowheads="1"/>
          </p:cNvSpPr>
          <p:nvPr/>
        </p:nvSpPr>
        <p:spPr bwMode="auto">
          <a:xfrm>
            <a:off x="468313" y="1052736"/>
            <a:ext cx="25796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Главное квантовое число</a:t>
            </a:r>
            <a:r>
              <a:rPr lang="ru-RU" sz="1600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1" name="Прямоугольник 12"/>
          <p:cNvSpPr>
            <a:spLocks noChangeArrowheads="1"/>
          </p:cNvSpPr>
          <p:nvPr/>
        </p:nvSpPr>
        <p:spPr bwMode="auto">
          <a:xfrm>
            <a:off x="1547664" y="2780928"/>
            <a:ext cx="30718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Орбитальное квантовое число</a:t>
            </a:r>
            <a:r>
              <a:rPr lang="ru-RU" sz="1600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2" name="Прямоугольник 13"/>
          <p:cNvSpPr>
            <a:spLocks noChangeArrowheads="1"/>
          </p:cNvSpPr>
          <p:nvPr/>
        </p:nvSpPr>
        <p:spPr bwMode="auto">
          <a:xfrm>
            <a:off x="2411760" y="4666024"/>
            <a:ext cx="28717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Магнитное квантовое число</a:t>
            </a:r>
            <a:r>
              <a:rPr lang="ru-RU" sz="1600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3" name="Прямоугольник 14"/>
          <p:cNvSpPr>
            <a:spLocks noChangeArrowheads="1"/>
          </p:cNvSpPr>
          <p:nvPr/>
        </p:nvSpPr>
        <p:spPr bwMode="auto">
          <a:xfrm>
            <a:off x="468313" y="1405161"/>
            <a:ext cx="42322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 dirty="0" err="1">
                <a:latin typeface="Century Schoolbook" pitchFamily="18" charset="0"/>
              </a:rPr>
              <a:t>n</a:t>
            </a:r>
            <a:r>
              <a:rPr lang="ru-RU" sz="4000" dirty="0">
                <a:latin typeface="Century Schoolbook" pitchFamily="18" charset="0"/>
              </a:rPr>
              <a:t> = 1, 2, 3, 4, 5,...</a:t>
            </a:r>
          </a:p>
        </p:txBody>
      </p:sp>
      <p:sp>
        <p:nvSpPr>
          <p:cNvPr id="5134" name="Прямоугольник 15"/>
          <p:cNvSpPr>
            <a:spLocks noChangeArrowheads="1"/>
          </p:cNvSpPr>
          <p:nvPr/>
        </p:nvSpPr>
        <p:spPr bwMode="auto">
          <a:xfrm>
            <a:off x="1585764" y="3133353"/>
            <a:ext cx="625844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>
                <a:latin typeface="Century Schoolbook" pitchFamily="18" charset="0"/>
              </a:rPr>
              <a:t>l</a:t>
            </a:r>
            <a:r>
              <a:rPr lang="ru-RU" sz="4000">
                <a:latin typeface="Century Schoolbook" pitchFamily="18" charset="0"/>
              </a:rPr>
              <a:t> = 0, 1, 2, 3, 4, 5,..., </a:t>
            </a:r>
            <a:r>
              <a:rPr lang="ru-RU" sz="4000" i="1">
                <a:latin typeface="Century Schoolbook" pitchFamily="18" charset="0"/>
              </a:rPr>
              <a:t>n</a:t>
            </a:r>
            <a:r>
              <a:rPr lang="ru-RU" sz="4000">
                <a:latin typeface="Century Schoolbook" pitchFamily="18" charset="0"/>
              </a:rPr>
              <a:t> – 1.</a:t>
            </a:r>
          </a:p>
        </p:txBody>
      </p:sp>
      <p:sp>
        <p:nvSpPr>
          <p:cNvPr id="5135" name="Прямоугольник 16"/>
          <p:cNvSpPr>
            <a:spLocks noChangeArrowheads="1"/>
          </p:cNvSpPr>
          <p:nvPr/>
        </p:nvSpPr>
        <p:spPr bwMode="auto">
          <a:xfrm>
            <a:off x="2411760" y="4953362"/>
            <a:ext cx="65966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>
                <a:latin typeface="Century Schoolbook" pitchFamily="18" charset="0"/>
              </a:rPr>
              <a:t>m</a:t>
            </a:r>
            <a:r>
              <a:rPr lang="ru-RU" sz="4000" i="1" baseline="-25000">
                <a:latin typeface="Century Schoolbook" pitchFamily="18" charset="0"/>
              </a:rPr>
              <a:t>l</a:t>
            </a:r>
            <a:r>
              <a:rPr lang="ru-RU" sz="4000">
                <a:latin typeface="Century Schoolbook" pitchFamily="18" charset="0"/>
              </a:rPr>
              <a:t> = – </a:t>
            </a:r>
            <a:r>
              <a:rPr lang="ru-RU" sz="4000" i="1">
                <a:latin typeface="Century Schoolbook" pitchFamily="18" charset="0"/>
              </a:rPr>
              <a:t>l</a:t>
            </a:r>
            <a:r>
              <a:rPr lang="ru-RU" sz="4000">
                <a:latin typeface="Century Schoolbook" pitchFamily="18" charset="0"/>
              </a:rPr>
              <a:t>,..., – 1, 0, +1,..., + </a:t>
            </a:r>
            <a:r>
              <a:rPr lang="ru-RU" sz="4000" i="1">
                <a:latin typeface="Century Schoolbook" pitchFamily="18" charset="0"/>
              </a:rPr>
              <a:t>l</a:t>
            </a:r>
            <a:r>
              <a:rPr lang="ru-RU" sz="4000">
                <a:latin typeface="Century Schoolbook" pitchFamily="18" charset="0"/>
              </a:rPr>
              <a:t>.</a:t>
            </a:r>
          </a:p>
        </p:txBody>
      </p:sp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13.1. Принцип запрета Паули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5" name="Прямоугольник 12"/>
          <p:cNvSpPr>
            <a:spLocks noChangeArrowheads="1"/>
          </p:cNvSpPr>
          <p:nvPr/>
        </p:nvSpPr>
        <p:spPr bwMode="auto">
          <a:xfrm>
            <a:off x="3059113" y="1772816"/>
            <a:ext cx="32464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Распределение Ферми — Дирака</a:t>
            </a:r>
          </a:p>
        </p:txBody>
      </p:sp>
      <p:sp>
        <p:nvSpPr>
          <p:cNvPr id="103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495816" y="2412578"/>
          <a:ext cx="5956504" cy="2744316"/>
        </p:xfrm>
        <a:graphic>
          <a:graphicData uri="http://schemas.openxmlformats.org/presentationml/2006/ole">
            <p:oleObj spid="_x0000_s1026" name="Equation" r:id="rId3" imgW="1333500" imgH="622300" progId="Equation.DSMT4">
              <p:embed/>
            </p:oleObj>
          </a:graphicData>
        </a:graphic>
      </p:graphicFrame>
      <p:pic>
        <p:nvPicPr>
          <p:cNvPr id="103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13.2. Квантовая статистика Бозе — Эйнштейна </a:t>
            </a:r>
            <a:b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и Ферми — Дирака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9" name="Прямоугольник 11"/>
          <p:cNvSpPr>
            <a:spLocks noChangeArrowheads="1"/>
          </p:cNvSpPr>
          <p:nvPr/>
        </p:nvSpPr>
        <p:spPr bwMode="auto">
          <a:xfrm>
            <a:off x="2820315" y="1916832"/>
            <a:ext cx="3408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Распределение </a:t>
            </a:r>
            <a:r>
              <a:rPr lang="ru-RU" sz="1600" b="1" dirty="0" err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Бозе</a:t>
            </a: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 — Эйнштейна</a:t>
            </a:r>
          </a:p>
        </p:txBody>
      </p:sp>
      <p:sp>
        <p:nvSpPr>
          <p:cNvPr id="20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1547664" y="2421656"/>
          <a:ext cx="5953665" cy="2743200"/>
        </p:xfrm>
        <a:graphic>
          <a:graphicData uri="http://schemas.openxmlformats.org/presentationml/2006/ole">
            <p:oleObj spid="_x0000_s2050" name="Equation" r:id="rId3" imgW="1333500" imgH="622300" progId="Equation.DSMT4">
              <p:embed/>
            </p:oleObj>
          </a:graphicData>
        </a:graphic>
      </p:graphicFrame>
      <p:pic>
        <p:nvPicPr>
          <p:cNvPr id="206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13.2. Квантовая статистика Бозе — Эйнштейна </a:t>
            </a:r>
            <a:b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и Ферми — Дирака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4787900" y="1954213"/>
            <a:ext cx="4032250" cy="113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Подробнее</a:t>
            </a:r>
          </a:p>
          <a:p>
            <a:pPr algn="r">
              <a:defRPr/>
            </a:pPr>
            <a:r>
              <a:rPr lang="ru-RU" sz="2000" b="1" dirty="0">
                <a:solidFill>
                  <a:srgbClr val="4E2A64"/>
                </a:solidFill>
                <a:latin typeface="+mj-lt"/>
              </a:rPr>
              <a:t>расскажет базовый учебник</a:t>
            </a:r>
          </a:p>
          <a:p>
            <a:pPr algn="r"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Глава 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427538" y="3524250"/>
            <a:ext cx="43926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i="1" dirty="0">
                <a:solidFill>
                  <a:srgbClr val="4E2A64"/>
                </a:solidFill>
                <a:latin typeface="+mn-lt"/>
              </a:rPr>
              <a:t>Н. Ю. Кравченко.</a:t>
            </a:r>
            <a:endParaRPr lang="ru-RU" b="1" dirty="0">
              <a:solidFill>
                <a:srgbClr val="4E2A64"/>
              </a:solidFill>
              <a:latin typeface="+mn-lt"/>
            </a:endParaRPr>
          </a:p>
          <a:p>
            <a:pPr algn="r">
              <a:defRPr/>
            </a:pPr>
            <a:r>
              <a:rPr lang="ru-RU" b="1" dirty="0">
                <a:solidFill>
                  <a:srgbClr val="4E2A64"/>
                </a:solidFill>
                <a:latin typeface="+mn-lt"/>
              </a:rPr>
              <a:t>Физика</a:t>
            </a:r>
            <a:r>
              <a:rPr lang="ru-RU" dirty="0">
                <a:solidFill>
                  <a:srgbClr val="4E2A64"/>
                </a:solidFill>
                <a:latin typeface="+mn-lt"/>
              </a:rPr>
              <a:t> : учебник и практикум </a:t>
            </a:r>
            <a:br>
              <a:rPr lang="ru-RU" dirty="0">
                <a:solidFill>
                  <a:srgbClr val="4E2A64"/>
                </a:solidFill>
                <a:latin typeface="+mn-lt"/>
              </a:rPr>
            </a:br>
            <a:r>
              <a:rPr lang="ru-RU" dirty="0">
                <a:solidFill>
                  <a:srgbClr val="4E2A64"/>
                </a:solidFill>
                <a:latin typeface="+mn-lt"/>
              </a:rPr>
              <a:t>для прикладного </a:t>
            </a:r>
            <a:r>
              <a:rPr lang="ru-RU" dirty="0" err="1">
                <a:solidFill>
                  <a:srgbClr val="4E2A64"/>
                </a:solidFill>
                <a:latin typeface="+mn-lt"/>
              </a:rPr>
              <a:t>бакалавриата</a:t>
            </a:r>
            <a:r>
              <a:rPr lang="ru-RU" dirty="0">
                <a:solidFill>
                  <a:srgbClr val="4E2A64"/>
                </a:solidFill>
                <a:latin typeface="+mn-lt"/>
              </a:rPr>
              <a:t>.</a:t>
            </a:r>
            <a:br>
              <a:rPr lang="ru-RU" dirty="0">
                <a:solidFill>
                  <a:srgbClr val="4E2A64"/>
                </a:solidFill>
                <a:latin typeface="+mn-lt"/>
              </a:rPr>
            </a:br>
            <a:r>
              <a:rPr lang="ru-RU" dirty="0">
                <a:solidFill>
                  <a:srgbClr val="4E2A64"/>
                </a:solidFill>
                <a:latin typeface="+mn-lt"/>
              </a:rPr>
              <a:t>М. : Издательство Юрайт, 2016</a:t>
            </a:r>
          </a:p>
        </p:txBody>
      </p:sp>
      <p:pic>
        <p:nvPicPr>
          <p:cNvPr id="6148" name="Picture 3" descr="X:\Учебные курсы\Контент\Курсы\8336_Физика_Кравченко\ЭК для закачки\Лекция 13\рисунки для презентации\Линейка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3236913"/>
            <a:ext cx="3600450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X:\Учебные курсы\Контент\Курсы\8336_Физика_Кравченко\ЭК для закачки\8336_1_978-5-9916-6145-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836613"/>
            <a:ext cx="37211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111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Equation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 В. Коломиец</dc:creator>
  <cp:lastModifiedBy>d.aleksandrova</cp:lastModifiedBy>
  <cp:revision>79</cp:revision>
  <dcterms:created xsi:type="dcterms:W3CDTF">2015-10-23T10:57:37Z</dcterms:created>
  <dcterms:modified xsi:type="dcterms:W3CDTF">2016-01-27T10:10:53Z</dcterms:modified>
</cp:coreProperties>
</file>