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6" r:id="rId9"/>
    <p:sldId id="267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61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0000"/>
    <a:srgbClr val="4E2A6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93232" autoAdjust="0"/>
  </p:normalViewPr>
  <p:slideViewPr>
    <p:cSldViewPr>
      <p:cViewPr>
        <p:scale>
          <a:sx n="100" d="100"/>
          <a:sy n="100" d="100"/>
        </p:scale>
        <p:origin x="-1950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9E4ED-896B-4C2A-8DAF-C50315633595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5CB7E-4743-4A23-80B2-A27A1E6BF6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17B2C-6B54-48E2-B65D-103FD8A27D8C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95DA7-5C99-4002-B596-AE06BF8224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B4523-1BD0-4DF9-882D-0F095CFD738E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B6AE7-730F-4762-9F61-3D5EFD681D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860C9-15E7-4BC4-8639-E839A2299910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F6672-0657-47D6-949C-EEC53D373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A378E-5851-4DFB-8A4F-DDC769700C92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F2C28-4970-4422-B2FE-B2B58D54F9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A4E4D-C0EB-48D9-8130-04811A5C5DE0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80268-B348-4529-A70C-92048F307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8DD12-8764-49EC-8919-A950498D0CA2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6E58F-CE2B-4539-B22C-4E419FF167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2426F-55C9-4174-95C6-12942B4D2B94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D0AA-D47D-45B7-8729-47BC0E2AD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F7D26-DCEE-4690-9AFE-2379D6DD66A7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B1152-2373-4378-B14A-43F7861736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0B668-3040-4D08-BCAC-D963C1BA981D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3415E-9B95-4308-A0EB-A7B791A853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B4D5F-EEC0-4393-9755-DF1F5B29B694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74515-EC51-4967-9B19-03ED0CD61D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38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761ED8-0737-46C7-90A0-72D0388AC9F4}" type="datetimeFigureOut">
              <a:rPr lang="ru-RU"/>
              <a:pPr>
                <a:defRPr/>
              </a:pPr>
              <a:t>05/02/16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E33799-0E5D-42C8-8DFD-0472E348C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.png"/><Relationship Id="rId7" Type="http://schemas.openxmlformats.org/officeDocument/2006/relationships/image" Target="../media/image2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.png"/><Relationship Id="rId4" Type="http://schemas.openxmlformats.org/officeDocument/2006/relationships/image" Target="../media/image34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2.png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31.bin"/><Relationship Id="rId4" Type="http://schemas.openxmlformats.org/officeDocument/2006/relationships/image" Target="../media/image4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50.emf"/><Relationship Id="rId4" Type="http://schemas.openxmlformats.org/officeDocument/2006/relationships/oleObject" Target="../embeddings/oleObject3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2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11" Type="http://schemas.openxmlformats.org/officeDocument/2006/relationships/oleObject" Target="../embeddings/oleObject9.bin"/><Relationship Id="rId5" Type="http://schemas.openxmlformats.org/officeDocument/2006/relationships/image" Target="../media/image16.png"/><Relationship Id="rId10" Type="http://schemas.openxmlformats.org/officeDocument/2006/relationships/oleObject" Target="../embeddings/oleObject8.bin"/><Relationship Id="rId4" Type="http://schemas.openxmlformats.org/officeDocument/2006/relationships/image" Target="../media/image15.e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X:\Учебные курсы\Контент\Курсы\8336_Физика_Кравченко\ЭК для закачки\8336_1_978-5-9916-6145-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836613"/>
            <a:ext cx="37211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TextBox 48"/>
          <p:cNvSpPr txBox="1"/>
          <p:nvPr/>
        </p:nvSpPr>
        <p:spPr>
          <a:xfrm>
            <a:off x="4997450" y="1606550"/>
            <a:ext cx="3744913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4E2A64"/>
                </a:solidFill>
                <a:latin typeface="+mj-lt"/>
              </a:rPr>
              <a:t>Лекция </a:t>
            </a:r>
            <a:r>
              <a:rPr lang="en-US" sz="2400" b="1" dirty="0">
                <a:solidFill>
                  <a:srgbClr val="4E2A64"/>
                </a:solidFill>
                <a:latin typeface="+mj-lt"/>
              </a:rPr>
              <a:t>1</a:t>
            </a:r>
            <a:endParaRPr lang="ru-RU" sz="2400" b="1" dirty="0">
              <a:solidFill>
                <a:srgbClr val="4E2A64"/>
              </a:solidFill>
              <a:latin typeface="+mj-lt"/>
            </a:endParaRPr>
          </a:p>
          <a:p>
            <a:pPr>
              <a:defRPr/>
            </a:pPr>
            <a:endParaRPr lang="ru-RU" sz="2400" b="1" dirty="0">
              <a:solidFill>
                <a:srgbClr val="4E2A64"/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400" b="1" dirty="0">
                <a:solidFill>
                  <a:srgbClr val="4E2A64"/>
                </a:solidFill>
                <a:latin typeface="+mn-lt"/>
              </a:rPr>
              <a:t>Механика: </a:t>
            </a:r>
            <a:br>
              <a:rPr lang="ru-RU" sz="2400" b="1" dirty="0">
                <a:solidFill>
                  <a:srgbClr val="4E2A64"/>
                </a:solidFill>
                <a:latin typeface="+mn-lt"/>
              </a:rPr>
            </a:br>
            <a:r>
              <a:rPr lang="ru-RU" sz="2400" b="1" dirty="0">
                <a:solidFill>
                  <a:srgbClr val="4E2A64"/>
                </a:solidFill>
                <a:latin typeface="+mn-lt"/>
              </a:rPr>
              <a:t>основные принципы </a:t>
            </a:r>
            <a:br>
              <a:rPr lang="ru-RU" sz="2400" b="1" dirty="0">
                <a:solidFill>
                  <a:srgbClr val="4E2A64"/>
                </a:solidFill>
                <a:latin typeface="+mn-lt"/>
              </a:rPr>
            </a:br>
            <a:r>
              <a:rPr lang="ru-RU" sz="2400" b="1" dirty="0">
                <a:solidFill>
                  <a:srgbClr val="4E2A64"/>
                </a:solidFill>
                <a:latin typeface="+mn-lt"/>
              </a:rPr>
              <a:t>и понятия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4248150" y="5805488"/>
            <a:ext cx="45720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600" dirty="0">
                <a:solidFill>
                  <a:srgbClr val="4E2A64"/>
                </a:solidFill>
                <a:latin typeface="+mn-lt"/>
              </a:rPr>
              <a:t>Курс: Физика</a:t>
            </a:r>
          </a:p>
          <a:p>
            <a:pPr algn="r">
              <a:defRPr/>
            </a:pPr>
            <a:r>
              <a:rPr lang="ru-RU" sz="1600" dirty="0">
                <a:solidFill>
                  <a:srgbClr val="4E2A64"/>
                </a:solidFill>
                <a:latin typeface="+mn-lt"/>
              </a:rPr>
              <a:t>Глава 1 учебника</a:t>
            </a:r>
          </a:p>
        </p:txBody>
      </p:sp>
      <p:grpSp>
        <p:nvGrpSpPr>
          <p:cNvPr id="2" name="Группа 67"/>
          <p:cNvGrpSpPr/>
          <p:nvPr/>
        </p:nvGrpSpPr>
        <p:grpSpPr>
          <a:xfrm>
            <a:off x="5093925" y="2182212"/>
            <a:ext cx="3630364" cy="72008"/>
            <a:chOff x="4596648" y="1772816"/>
            <a:chExt cx="3630364" cy="72008"/>
          </a:xfrm>
          <a:solidFill>
            <a:srgbClr val="4E2A64"/>
          </a:solidFill>
        </p:grpSpPr>
        <p:sp>
          <p:nvSpPr>
            <p:cNvPr id="52" name="Прямоугольник 51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7030A0"/>
                </a:solidFill>
              </a:endParaRPr>
            </a:p>
          </p:txBody>
        </p:sp>
      </p:grpSp>
      <p:pic>
        <p:nvPicPr>
          <p:cNvPr id="1741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71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717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717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717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717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71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718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1.2. Динамика материальной точки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183" name="Прямоугольник 34"/>
          <p:cNvSpPr>
            <a:spLocks noChangeArrowheads="1"/>
          </p:cNvSpPr>
          <p:nvPr/>
        </p:nvSpPr>
        <p:spPr bwMode="auto">
          <a:xfrm>
            <a:off x="2484438" y="980728"/>
            <a:ext cx="3959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Движение тел с переменной массой (реактивное движение)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Прямоугольник 35"/>
          <p:cNvSpPr>
            <a:spLocks noChangeArrowheads="1"/>
          </p:cNvSpPr>
          <p:nvPr/>
        </p:nvSpPr>
        <p:spPr bwMode="auto">
          <a:xfrm>
            <a:off x="2411413" y="1817340"/>
            <a:ext cx="22304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i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Уравнение Мещерского</a:t>
            </a:r>
          </a:p>
        </p:txBody>
      </p:sp>
      <p:graphicFrame>
        <p:nvGraphicFramePr>
          <p:cNvPr id="7170" name="Object 6"/>
          <p:cNvGraphicFramePr>
            <a:graphicFrameLocks noChangeAspect="1"/>
          </p:cNvGraphicFramePr>
          <p:nvPr/>
        </p:nvGraphicFramePr>
        <p:xfrm>
          <a:off x="2483768" y="2249488"/>
          <a:ext cx="3959225" cy="1381125"/>
        </p:xfrm>
        <a:graphic>
          <a:graphicData uri="http://schemas.openxmlformats.org/presentationml/2006/ole">
            <p:oleObj spid="_x0000_s7170" name="Equation" r:id="rId4" imgW="1130040" imgH="393480" progId="Equation.DSMT4">
              <p:embed/>
            </p:oleObj>
          </a:graphicData>
        </a:graphic>
      </p:graphicFrame>
      <p:sp>
        <p:nvSpPr>
          <p:cNvPr id="7185" name="Прямоугольник 38"/>
          <p:cNvSpPr>
            <a:spLocks noChangeArrowheads="1"/>
          </p:cNvSpPr>
          <p:nvPr/>
        </p:nvSpPr>
        <p:spPr bwMode="auto">
          <a:xfrm>
            <a:off x="2411413" y="3954463"/>
            <a:ext cx="21891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i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Формула Циолковского</a:t>
            </a:r>
          </a:p>
        </p:txBody>
      </p:sp>
      <p:graphicFrame>
        <p:nvGraphicFramePr>
          <p:cNvPr id="7171" name="Object 7"/>
          <p:cNvGraphicFramePr>
            <a:graphicFrameLocks noChangeAspect="1"/>
          </p:cNvGraphicFramePr>
          <p:nvPr/>
        </p:nvGraphicFramePr>
        <p:xfrm>
          <a:off x="2483768" y="4365624"/>
          <a:ext cx="4261976" cy="1727671"/>
        </p:xfrm>
        <a:graphic>
          <a:graphicData uri="http://schemas.openxmlformats.org/presentationml/2006/ole">
            <p:oleObj spid="_x0000_s7171" name="Equation" r:id="rId5" imgW="104112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820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820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820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820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82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820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1.3. Работа и энергия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209" name="Прямоугольник 4"/>
          <p:cNvSpPr>
            <a:spLocks noChangeArrowheads="1"/>
          </p:cNvSpPr>
          <p:nvPr/>
        </p:nvSpPr>
        <p:spPr bwMode="auto">
          <a:xfrm>
            <a:off x="250825" y="1053767"/>
            <a:ext cx="22971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Кинетическая энергия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4" name="Object 1"/>
          <p:cNvGraphicFramePr>
            <a:graphicFrameLocks noChangeAspect="1"/>
          </p:cNvGraphicFramePr>
          <p:nvPr/>
        </p:nvGraphicFramePr>
        <p:xfrm>
          <a:off x="755649" y="1334852"/>
          <a:ext cx="1728119" cy="1158044"/>
        </p:xfrm>
        <a:graphic>
          <a:graphicData uri="http://schemas.openxmlformats.org/presentationml/2006/ole">
            <p:oleObj spid="_x0000_s8194" name="Equation" r:id="rId4" imgW="634680" imgH="419040" progId="Equation.DSMT4">
              <p:embed/>
            </p:oleObj>
          </a:graphicData>
        </a:graphic>
      </p:graphicFrame>
      <p:sp>
        <p:nvSpPr>
          <p:cNvPr id="8210" name="Прямоугольник 7"/>
          <p:cNvSpPr>
            <a:spLocks noChangeArrowheads="1"/>
          </p:cNvSpPr>
          <p:nvPr/>
        </p:nvSpPr>
        <p:spPr bwMode="auto">
          <a:xfrm>
            <a:off x="250825" y="2565400"/>
            <a:ext cx="24399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Потенциальная энергия</a:t>
            </a:r>
            <a:endParaRPr lang="ru-RU" sz="160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755650" y="2924175"/>
          <a:ext cx="1914644" cy="715215"/>
        </p:xfrm>
        <a:graphic>
          <a:graphicData uri="http://schemas.openxmlformats.org/presentationml/2006/ole">
            <p:oleObj spid="_x0000_s8195" name="Equation" r:id="rId5" imgW="634449" imgH="241091" progId="Equation.DSMT4">
              <p:embed/>
            </p:oleObj>
          </a:graphicData>
        </a:graphic>
      </p:graphicFrame>
      <p:sp>
        <p:nvSpPr>
          <p:cNvPr id="8211" name="Прямоугольник 10"/>
          <p:cNvSpPr>
            <a:spLocks noChangeArrowheads="1"/>
          </p:cNvSpPr>
          <p:nvPr/>
        </p:nvSpPr>
        <p:spPr bwMode="auto">
          <a:xfrm>
            <a:off x="250825" y="3656137"/>
            <a:ext cx="14938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Работа (силы)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755650" y="4033962"/>
          <a:ext cx="2116772" cy="664128"/>
        </p:xfrm>
        <a:graphic>
          <a:graphicData uri="http://schemas.openxmlformats.org/presentationml/2006/ole">
            <p:oleObj spid="_x0000_s8196" name="Equation" r:id="rId6" imgW="634449" imgH="215713" progId="Equation.DSMT4">
              <p:embed/>
            </p:oleObj>
          </a:graphicData>
        </a:graphic>
      </p:graphicFrame>
      <p:pic>
        <p:nvPicPr>
          <p:cNvPr id="8212" name="Рисунок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59113" y="1382713"/>
            <a:ext cx="540067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3" name="Прямоугольник 14"/>
          <p:cNvSpPr>
            <a:spLocks noChangeArrowheads="1"/>
          </p:cNvSpPr>
          <p:nvPr/>
        </p:nvSpPr>
        <p:spPr bwMode="auto">
          <a:xfrm>
            <a:off x="4778375" y="5559425"/>
            <a:ext cx="23606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Геометрический смысл</a:t>
            </a:r>
          </a:p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работы</a:t>
            </a:r>
            <a:endParaRPr lang="ru-RU" sz="160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4" name="Прямоугольник 15"/>
          <p:cNvSpPr>
            <a:spLocks noChangeArrowheads="1"/>
          </p:cNvSpPr>
          <p:nvPr/>
        </p:nvSpPr>
        <p:spPr bwMode="auto">
          <a:xfrm>
            <a:off x="250825" y="4889475"/>
            <a:ext cx="1174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Мощность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7" name="Object 7"/>
          <p:cNvGraphicFramePr>
            <a:graphicFrameLocks noChangeAspect="1"/>
          </p:cNvGraphicFramePr>
          <p:nvPr/>
        </p:nvGraphicFramePr>
        <p:xfrm>
          <a:off x="755649" y="5156895"/>
          <a:ext cx="2589149" cy="1152425"/>
        </p:xfrm>
        <a:graphic>
          <a:graphicData uri="http://schemas.openxmlformats.org/presentationml/2006/ole">
            <p:oleObj spid="_x0000_s8197" name="Equation" r:id="rId8" imgW="87624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922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922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922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9226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92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92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1.3. Работа и энергия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79388" y="1227237"/>
          <a:ext cx="8526462" cy="3386138"/>
        </p:xfrm>
        <a:graphic>
          <a:graphicData uri="http://schemas.openxmlformats.org/drawingml/2006/table">
            <a:tbl>
              <a:tblPr/>
              <a:tblGrid>
                <a:gridCol w="1619250"/>
                <a:gridCol w="1887537"/>
                <a:gridCol w="1090613"/>
                <a:gridCol w="1354137"/>
                <a:gridCol w="1630363"/>
                <a:gridCol w="944562"/>
              </a:tblGrid>
              <a:tr h="922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Взаимодействие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Частица-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переносчик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Относительная сила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Зависимость </a:t>
                      </a:r>
                      <a:b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расстояния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Радиус действия, 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Гравитационное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общая теория относительности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гравитон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1/</a:t>
                      </a: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∞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Слабое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теория электрослабого взаимодействия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бозоны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Электромагнитное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квантовая электродинамическая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фотон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1/</a:t>
                      </a: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∞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Сильное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квантовая хромодинамическая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глюон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74" name="Rectangle 10"/>
          <p:cNvSpPr>
            <a:spLocks noChangeArrowheads="1"/>
          </p:cNvSpPr>
          <p:nvPr/>
        </p:nvSpPr>
        <p:spPr bwMode="auto">
          <a:xfrm>
            <a:off x="1763713" y="836712"/>
            <a:ext cx="58070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Фундаментальные взаимодействия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75" name="Прямоугольник 29"/>
          <p:cNvSpPr>
            <a:spLocks noChangeArrowheads="1"/>
          </p:cNvSpPr>
          <p:nvPr/>
        </p:nvSpPr>
        <p:spPr bwMode="auto">
          <a:xfrm>
            <a:off x="504056" y="5301208"/>
            <a:ext cx="4572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Закон сохранения механической энергии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18" name="Object 7"/>
          <p:cNvGraphicFramePr>
            <a:graphicFrameLocks noChangeAspect="1"/>
          </p:cNvGraphicFramePr>
          <p:nvPr/>
        </p:nvGraphicFramePr>
        <p:xfrm>
          <a:off x="864096" y="5805264"/>
          <a:ext cx="3672300" cy="908050"/>
        </p:xfrm>
        <a:graphic>
          <a:graphicData uri="http://schemas.openxmlformats.org/presentationml/2006/ole">
            <p:oleObj spid="_x0000_s9218" name="Equation" r:id="rId4" imgW="990600" imgH="241300" progId="Equation.DSMT4">
              <p:embed/>
            </p:oleObj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6295225" y="2924944"/>
          <a:ext cx="1373119" cy="272033"/>
        </p:xfrm>
        <a:graphic>
          <a:graphicData uri="http://schemas.openxmlformats.org/presentationml/2006/ole">
            <p:oleObj spid="_x0000_s9219" name="Equation" r:id="rId5" imgW="1002430" imgH="203024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8" name="Рисунок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371055"/>
            <a:ext cx="3671888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Рисунок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2205038"/>
            <a:ext cx="3960812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1.4. Вращательное движение тел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245" name="Прямоугольник 4"/>
          <p:cNvSpPr>
            <a:spLocks noChangeArrowheads="1"/>
          </p:cNvSpPr>
          <p:nvPr/>
        </p:nvSpPr>
        <p:spPr bwMode="auto">
          <a:xfrm>
            <a:off x="3922733" y="692696"/>
            <a:ext cx="15133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силы</a:t>
            </a:r>
            <a:r>
              <a:rPr lang="ru-RU" sz="1600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0242" name="Object 1"/>
          <p:cNvGraphicFramePr>
            <a:graphicFrameLocks noChangeAspect="1"/>
          </p:cNvGraphicFramePr>
          <p:nvPr/>
        </p:nvGraphicFramePr>
        <p:xfrm>
          <a:off x="3053676" y="1124496"/>
          <a:ext cx="3102500" cy="1079574"/>
        </p:xfrm>
        <a:graphic>
          <a:graphicData uri="http://schemas.openxmlformats.org/presentationml/2006/ole">
            <p:oleObj spid="_x0000_s10242" name="Equation" r:id="rId6" imgW="825500" imgH="279400" progId="Equation.DSMT4">
              <p:embed/>
            </p:oleObj>
          </a:graphicData>
        </a:graphic>
      </p:graphicFrame>
      <p:sp>
        <p:nvSpPr>
          <p:cNvPr id="10247" name="Прямоугольник 8"/>
          <p:cNvSpPr>
            <a:spLocks noChangeArrowheads="1"/>
          </p:cNvSpPr>
          <p:nvPr/>
        </p:nvSpPr>
        <p:spPr bwMode="auto">
          <a:xfrm>
            <a:off x="1187450" y="5949950"/>
            <a:ext cx="23764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Направление вращающего момента</a:t>
            </a:r>
            <a:endParaRPr lang="ru-RU" sz="160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9" name="Прямоугольник 12"/>
          <p:cNvSpPr>
            <a:spLocks noChangeArrowheads="1"/>
          </p:cNvSpPr>
          <p:nvPr/>
        </p:nvSpPr>
        <p:spPr bwMode="auto">
          <a:xfrm>
            <a:off x="6011664" y="5611142"/>
            <a:ext cx="22272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Правило правой руки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Заголовок 1"/>
          <p:cNvSpPr txBox="1">
            <a:spLocks/>
          </p:cNvSpPr>
          <p:nvPr/>
        </p:nvSpPr>
        <p:spPr bwMode="auto">
          <a:xfrm>
            <a:off x="250825" y="115888"/>
            <a:ext cx="82089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1.4. Вращательное движение тел</a:t>
            </a:r>
            <a:endParaRPr lang="ru-RU" sz="2400">
              <a:solidFill>
                <a:srgbClr val="4E2A6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3" name="Прямоугольник 13"/>
          <p:cNvSpPr>
            <a:spLocks noChangeArrowheads="1"/>
          </p:cNvSpPr>
          <p:nvPr/>
        </p:nvSpPr>
        <p:spPr bwMode="auto">
          <a:xfrm>
            <a:off x="755650" y="908050"/>
            <a:ext cx="18716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Момент импульса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755650" y="1339850"/>
          <a:ext cx="1719263" cy="649288"/>
        </p:xfrm>
        <a:graphic>
          <a:graphicData uri="http://schemas.openxmlformats.org/presentationml/2006/ole">
            <p:oleObj spid="_x0000_s11266" name="Equation" r:id="rId4" imgW="749300" imgH="279400" progId="Equation.DSMT4">
              <p:embed/>
            </p:oleObj>
          </a:graphicData>
        </a:graphic>
      </p:graphicFrame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755650" y="2119313"/>
          <a:ext cx="1008063" cy="361950"/>
        </p:xfrm>
        <a:graphic>
          <a:graphicData uri="http://schemas.openxmlformats.org/presentationml/2006/ole">
            <p:oleObj spid="_x0000_s11267" name="Equation" r:id="rId5" imgW="495000" imgH="177480" progId="Equation.DSMT4">
              <p:embed/>
            </p:oleObj>
          </a:graphicData>
        </a:graphic>
      </p:graphicFrame>
      <p:sp>
        <p:nvSpPr>
          <p:cNvPr id="7" name="Двойная стрелка влево/вверх 6"/>
          <p:cNvSpPr/>
          <p:nvPr/>
        </p:nvSpPr>
        <p:spPr>
          <a:xfrm flipH="1">
            <a:off x="1258888" y="2479675"/>
            <a:ext cx="360362" cy="431800"/>
          </a:xfrm>
          <a:prstGeom prst="leftUpArrow">
            <a:avLst/>
          </a:prstGeom>
          <a:gradFill flip="none" rotWithShape="1">
            <a:gsLst>
              <a:gs pos="0">
                <a:srgbClr val="4E2A64">
                  <a:tint val="66000"/>
                  <a:satMod val="160000"/>
                </a:srgbClr>
              </a:gs>
              <a:gs pos="50000">
                <a:srgbClr val="4E2A64">
                  <a:tint val="44500"/>
                  <a:satMod val="160000"/>
                </a:srgbClr>
              </a:gs>
              <a:gs pos="100000">
                <a:srgbClr val="4E2A64">
                  <a:tint val="23500"/>
                  <a:satMod val="160000"/>
                </a:srgbClr>
              </a:gs>
            </a:gsLst>
            <a:lin ang="18900000" scaled="1"/>
            <a:tileRect/>
          </a:gradFill>
          <a:ln w="9525">
            <a:solidFill>
              <a:srgbClr val="4E2A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5" name="Прямоугольник 21"/>
          <p:cNvSpPr>
            <a:spLocks noChangeArrowheads="1"/>
          </p:cNvSpPr>
          <p:nvPr/>
        </p:nvSpPr>
        <p:spPr bwMode="auto">
          <a:xfrm>
            <a:off x="1717227" y="2695575"/>
            <a:ext cx="17746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инерции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1762125" y="3067050"/>
          <a:ext cx="1585913" cy="649288"/>
        </p:xfrm>
        <a:graphic>
          <a:graphicData uri="http://schemas.openxmlformats.org/presentationml/2006/ole">
            <p:oleObj spid="_x0000_s11268" name="Equation" r:id="rId6" imgW="673100" imgH="279400" progId="Equation.DSMT4">
              <p:embed/>
            </p:oleObj>
          </a:graphicData>
        </a:graphic>
      </p:graphicFrame>
      <p:sp>
        <p:nvSpPr>
          <p:cNvPr id="11276" name="Прямоугольник 24"/>
          <p:cNvSpPr>
            <a:spLocks noChangeArrowheads="1"/>
          </p:cNvSpPr>
          <p:nvPr/>
        </p:nvSpPr>
        <p:spPr bwMode="auto">
          <a:xfrm>
            <a:off x="3059113" y="3749675"/>
            <a:ext cx="28082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2-й закон Ньютона</a:t>
            </a:r>
          </a:p>
          <a:p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(для вращательного движения)</a:t>
            </a:r>
            <a:endParaRPr lang="ru-RU" sz="160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9" name="Object 6"/>
          <p:cNvGraphicFramePr>
            <a:graphicFrameLocks noChangeAspect="1"/>
          </p:cNvGraphicFramePr>
          <p:nvPr/>
        </p:nvGraphicFramePr>
        <p:xfrm>
          <a:off x="3492500" y="4606925"/>
          <a:ext cx="1079500" cy="550863"/>
        </p:xfrm>
        <a:graphic>
          <a:graphicData uri="http://schemas.openxmlformats.org/presentationml/2006/ole">
            <p:oleObj spid="_x0000_s11269" name="Equation" r:id="rId7" imgW="444500" imgH="228600" progId="Equation.DSMT4">
              <p:embed/>
            </p:oleObj>
          </a:graphicData>
        </a:graphic>
      </p:graphicFrame>
      <p:sp>
        <p:nvSpPr>
          <p:cNvPr id="11277" name="Прямоугольник 44"/>
          <p:cNvSpPr>
            <a:spLocks noChangeArrowheads="1"/>
          </p:cNvSpPr>
          <p:nvPr/>
        </p:nvSpPr>
        <p:spPr bwMode="auto">
          <a:xfrm>
            <a:off x="4427538" y="5251450"/>
            <a:ext cx="29289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Теорема Гюйгенса-Штейнера</a:t>
            </a:r>
            <a:endParaRPr lang="ru-RU" sz="160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70" name="Object 10"/>
          <p:cNvGraphicFramePr>
            <a:graphicFrameLocks noChangeAspect="1"/>
          </p:cNvGraphicFramePr>
          <p:nvPr/>
        </p:nvGraphicFramePr>
        <p:xfrm>
          <a:off x="5580063" y="5575300"/>
          <a:ext cx="1800225" cy="517525"/>
        </p:xfrm>
        <a:graphic>
          <a:graphicData uri="http://schemas.openxmlformats.org/presentationml/2006/ole">
            <p:oleObj spid="_x0000_s11270" name="Equation" r:id="rId8" imgW="825500" imgH="2413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9" name="Picture 7" descr="X:\Учебные курсы\Контент\Курсы\8336_Физика_Кравченко\ЭК для закачки\Лекция 1\рисунки для презентации\Снимок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844675"/>
            <a:ext cx="5761038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Заголовок 1"/>
          <p:cNvSpPr txBox="1">
            <a:spLocks/>
          </p:cNvSpPr>
          <p:nvPr/>
        </p:nvSpPr>
        <p:spPr bwMode="auto">
          <a:xfrm>
            <a:off x="250825" y="115888"/>
            <a:ext cx="82089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1.4. Вращательное движение тел</a:t>
            </a:r>
            <a:endParaRPr lang="ru-RU" sz="2400">
              <a:solidFill>
                <a:srgbClr val="4E2A6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5" name="Прямоугольник 29"/>
          <p:cNvSpPr>
            <a:spLocks noChangeArrowheads="1"/>
          </p:cNvSpPr>
          <p:nvPr/>
        </p:nvSpPr>
        <p:spPr bwMode="auto">
          <a:xfrm>
            <a:off x="5041354" y="4459015"/>
            <a:ext cx="22669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Трехмерный гироскоп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Прямоугольник 30"/>
          <p:cNvSpPr>
            <a:spLocks noChangeArrowheads="1"/>
          </p:cNvSpPr>
          <p:nvPr/>
        </p:nvSpPr>
        <p:spPr bwMode="auto">
          <a:xfrm>
            <a:off x="179512" y="5156250"/>
            <a:ext cx="2574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Мощность при вращении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0" name="Object 7"/>
          <p:cNvGraphicFramePr>
            <a:graphicFrameLocks noChangeAspect="1"/>
          </p:cNvGraphicFramePr>
          <p:nvPr/>
        </p:nvGraphicFramePr>
        <p:xfrm>
          <a:off x="251520" y="5648391"/>
          <a:ext cx="2025599" cy="660929"/>
        </p:xfrm>
        <a:graphic>
          <a:graphicData uri="http://schemas.openxmlformats.org/presentationml/2006/ole">
            <p:oleObj spid="_x0000_s12290" name="Equation" r:id="rId5" imgW="545760" imgH="177480" progId="Equation.DSMT4">
              <p:embed/>
            </p:oleObj>
          </a:graphicData>
        </a:graphic>
      </p:graphicFrame>
      <p:sp>
        <p:nvSpPr>
          <p:cNvPr id="12297" name="Прямоугольник 33"/>
          <p:cNvSpPr>
            <a:spLocks noChangeArrowheads="1"/>
          </p:cNvSpPr>
          <p:nvPr/>
        </p:nvSpPr>
        <p:spPr bwMode="auto">
          <a:xfrm>
            <a:off x="179512" y="3573016"/>
            <a:ext cx="22193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Работа при вращении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1" name="Object 8"/>
          <p:cNvGraphicFramePr>
            <a:graphicFrameLocks noChangeAspect="1"/>
          </p:cNvGraphicFramePr>
          <p:nvPr/>
        </p:nvGraphicFramePr>
        <p:xfrm>
          <a:off x="251520" y="3984901"/>
          <a:ext cx="2304537" cy="917229"/>
        </p:xfrm>
        <a:graphic>
          <a:graphicData uri="http://schemas.openxmlformats.org/presentationml/2006/ole">
            <p:oleObj spid="_x0000_s12291" name="Equation" r:id="rId6" imgW="698400" imgH="279360" progId="Equation.DSMT4">
              <p:embed/>
            </p:oleObj>
          </a:graphicData>
        </a:graphic>
      </p:graphicFrame>
      <p:sp>
        <p:nvSpPr>
          <p:cNvPr id="12298" name="Прямоугольник 36"/>
          <p:cNvSpPr>
            <a:spLocks noChangeArrowheads="1"/>
          </p:cNvSpPr>
          <p:nvPr/>
        </p:nvSpPr>
        <p:spPr bwMode="auto">
          <a:xfrm>
            <a:off x="323975" y="1341438"/>
            <a:ext cx="32400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Кинетическая энергия вращающегося тела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2" name="Object 9"/>
          <p:cNvGraphicFramePr>
            <a:graphicFrameLocks noChangeAspect="1"/>
          </p:cNvGraphicFramePr>
          <p:nvPr/>
        </p:nvGraphicFramePr>
        <p:xfrm>
          <a:off x="251520" y="1995969"/>
          <a:ext cx="3095649" cy="1301319"/>
        </p:xfrm>
        <a:graphic>
          <a:graphicData uri="http://schemas.openxmlformats.org/presentationml/2006/ole">
            <p:oleObj spid="_x0000_s12292" name="Equation" r:id="rId7" imgW="965160" imgH="419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1.5. Гравитационные силы. Силы инерции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3318" name="Рисунок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492896"/>
            <a:ext cx="8135938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Прямоугольник 8"/>
          <p:cNvSpPr>
            <a:spLocks noChangeArrowheads="1"/>
          </p:cNvSpPr>
          <p:nvPr/>
        </p:nvSpPr>
        <p:spPr bwMode="auto">
          <a:xfrm>
            <a:off x="3571875" y="6165850"/>
            <a:ext cx="172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Законы Кеплера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Прямоугольник 4"/>
          <p:cNvSpPr>
            <a:spLocks noChangeArrowheads="1"/>
          </p:cNvSpPr>
          <p:nvPr/>
        </p:nvSpPr>
        <p:spPr bwMode="auto">
          <a:xfrm>
            <a:off x="2917999" y="930622"/>
            <a:ext cx="28781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Закон Всемирного тяготения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314" name="Object 1"/>
          <p:cNvGraphicFramePr>
            <a:graphicFrameLocks noChangeAspect="1"/>
          </p:cNvGraphicFramePr>
          <p:nvPr/>
        </p:nvGraphicFramePr>
        <p:xfrm>
          <a:off x="2957716" y="1340768"/>
          <a:ext cx="2478380" cy="1224161"/>
        </p:xfrm>
        <a:graphic>
          <a:graphicData uri="http://schemas.openxmlformats.org/presentationml/2006/ole">
            <p:oleObj spid="_x0000_s13314" name="Equation" r:id="rId5" imgW="787400" imgH="3937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Заголовок 1"/>
          <p:cNvSpPr txBox="1">
            <a:spLocks/>
          </p:cNvSpPr>
          <p:nvPr/>
        </p:nvSpPr>
        <p:spPr bwMode="auto">
          <a:xfrm>
            <a:off x="250825" y="115888"/>
            <a:ext cx="82089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1.5. Гравитационные силы. Силы инерции</a:t>
            </a:r>
            <a:endParaRPr lang="ru-RU" sz="2400">
              <a:solidFill>
                <a:srgbClr val="4E2A6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3" name="Прямоугольник 20"/>
          <p:cNvSpPr>
            <a:spLocks noChangeArrowheads="1"/>
          </p:cNvSpPr>
          <p:nvPr/>
        </p:nvSpPr>
        <p:spPr bwMode="auto">
          <a:xfrm>
            <a:off x="3347864" y="836712"/>
            <a:ext cx="22939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Космические скорости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4" name="Прямоугольник 21"/>
          <p:cNvSpPr>
            <a:spLocks noChangeArrowheads="1"/>
          </p:cNvSpPr>
          <p:nvPr/>
        </p:nvSpPr>
        <p:spPr bwMode="auto">
          <a:xfrm>
            <a:off x="1619672" y="1412975"/>
            <a:ext cx="865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i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Первая 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1620565" y="1772816"/>
          <a:ext cx="5897406" cy="1378878"/>
        </p:xfrm>
        <a:graphic>
          <a:graphicData uri="http://schemas.openxmlformats.org/presentationml/2006/ole">
            <p:oleObj spid="_x0000_s14338" name="Equation" r:id="rId4" imgW="1815840" imgH="419040" progId="Equation.DSMT4">
              <p:embed/>
            </p:oleObj>
          </a:graphicData>
        </a:graphic>
      </p:graphicFrame>
      <p:sp>
        <p:nvSpPr>
          <p:cNvPr id="14345" name="Прямоугольник 27"/>
          <p:cNvSpPr>
            <a:spLocks noChangeArrowheads="1"/>
          </p:cNvSpPr>
          <p:nvPr/>
        </p:nvSpPr>
        <p:spPr bwMode="auto">
          <a:xfrm>
            <a:off x="1619672" y="3522911"/>
            <a:ext cx="9159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i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Вторая 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39" name="Object 5"/>
          <p:cNvGraphicFramePr>
            <a:graphicFrameLocks noChangeAspect="1"/>
          </p:cNvGraphicFramePr>
          <p:nvPr/>
        </p:nvGraphicFramePr>
        <p:xfrm>
          <a:off x="1620565" y="3713162"/>
          <a:ext cx="6509116" cy="1226795"/>
        </p:xfrm>
        <a:graphic>
          <a:graphicData uri="http://schemas.openxmlformats.org/presentationml/2006/ole">
            <p:oleObj spid="_x0000_s14339" name="Equation" r:id="rId5" imgW="2400120" imgH="444240" progId="Equation.DSMT4">
              <p:embed/>
            </p:oleObj>
          </a:graphicData>
        </a:graphic>
      </p:graphicFrame>
      <p:sp>
        <p:nvSpPr>
          <p:cNvPr id="14346" name="Прямоугольник 30"/>
          <p:cNvSpPr>
            <a:spLocks noChangeArrowheads="1"/>
          </p:cNvSpPr>
          <p:nvPr/>
        </p:nvSpPr>
        <p:spPr bwMode="auto">
          <a:xfrm>
            <a:off x="1619672" y="5177507"/>
            <a:ext cx="8223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i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Третья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1620565" y="5301928"/>
          <a:ext cx="2362341" cy="1223416"/>
        </p:xfrm>
        <a:graphic>
          <a:graphicData uri="http://schemas.openxmlformats.org/presentationml/2006/ole">
            <p:oleObj spid="_x0000_s14340" name="Equation" r:id="rId6" imgW="761760" imgH="393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Заголовок 1"/>
          <p:cNvSpPr txBox="1">
            <a:spLocks/>
          </p:cNvSpPr>
          <p:nvPr/>
        </p:nvSpPr>
        <p:spPr bwMode="auto">
          <a:xfrm>
            <a:off x="250825" y="115888"/>
            <a:ext cx="82089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1.5. Гравитационные силы. Силы инерции</a:t>
            </a:r>
            <a:endParaRPr lang="ru-RU" sz="2400">
              <a:solidFill>
                <a:srgbClr val="4E2A6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Прямоугольник 9"/>
          <p:cNvSpPr>
            <a:spLocks noChangeArrowheads="1"/>
          </p:cNvSpPr>
          <p:nvPr/>
        </p:nvSpPr>
        <p:spPr bwMode="auto">
          <a:xfrm>
            <a:off x="6230763" y="3069009"/>
            <a:ext cx="17256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Сила Кориолиса</a:t>
            </a:r>
          </a:p>
        </p:txBody>
      </p:sp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5179931" y="3572247"/>
          <a:ext cx="3645296" cy="1008881"/>
        </p:xfrm>
        <a:graphic>
          <a:graphicData uri="http://schemas.openxmlformats.org/presentationml/2006/ole">
            <p:oleObj spid="_x0000_s15362" name="Equation" r:id="rId4" imgW="1002960" imgH="266400" progId="Equation.DSMT4">
              <p:embed/>
            </p:oleObj>
          </a:graphicData>
        </a:graphic>
      </p:graphicFrame>
      <p:sp>
        <p:nvSpPr>
          <p:cNvPr id="15366" name="Прямоугольник 12"/>
          <p:cNvSpPr>
            <a:spLocks noChangeArrowheads="1"/>
          </p:cNvSpPr>
          <p:nvPr/>
        </p:nvSpPr>
        <p:spPr bwMode="auto">
          <a:xfrm>
            <a:off x="5367858" y="1052736"/>
            <a:ext cx="28765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Центробежная сила инерции</a:t>
            </a:r>
          </a:p>
        </p:txBody>
      </p:sp>
      <p:sp>
        <p:nvSpPr>
          <p:cNvPr id="15367" name="Прямоугольник 13"/>
          <p:cNvSpPr>
            <a:spLocks noChangeArrowheads="1"/>
          </p:cNvSpPr>
          <p:nvPr/>
        </p:nvSpPr>
        <p:spPr bwMode="auto">
          <a:xfrm>
            <a:off x="4644901" y="1568986"/>
            <a:ext cx="42992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baseline="-25000" dirty="0" err="1">
                <a:latin typeface="Times New Roman" pitchFamily="18" charset="0"/>
                <a:cs typeface="Times New Roman" pitchFamily="18" charset="0"/>
              </a:rPr>
              <a:t>центробежная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ru-RU" sz="4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8" name="Рисунок 1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288" y="1598613"/>
            <a:ext cx="4032250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Прямоугольник 19"/>
          <p:cNvSpPr>
            <a:spLocks noChangeArrowheads="1"/>
          </p:cNvSpPr>
          <p:nvPr/>
        </p:nvSpPr>
        <p:spPr bwMode="auto">
          <a:xfrm>
            <a:off x="1187450" y="5272088"/>
            <a:ext cx="2736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Движение тела </a:t>
            </a:r>
            <a:b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во вращающейся системе</a:t>
            </a:r>
            <a:endParaRPr lang="ru-RU" sz="160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4787900" y="1954213"/>
            <a:ext cx="4032250" cy="113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400" b="1" dirty="0">
                <a:solidFill>
                  <a:srgbClr val="4E2A64"/>
                </a:solidFill>
                <a:latin typeface="+mj-lt"/>
              </a:rPr>
              <a:t>Подробнее</a:t>
            </a:r>
          </a:p>
          <a:p>
            <a:pPr algn="r">
              <a:defRPr/>
            </a:pPr>
            <a:r>
              <a:rPr lang="ru-RU" sz="2000" b="1" dirty="0">
                <a:solidFill>
                  <a:srgbClr val="4E2A64"/>
                </a:solidFill>
                <a:latin typeface="+mj-lt"/>
              </a:rPr>
              <a:t>расскажет базовый учебник</a:t>
            </a:r>
          </a:p>
          <a:p>
            <a:pPr algn="r">
              <a:defRPr/>
            </a:pPr>
            <a:r>
              <a:rPr lang="ru-RU" sz="2400" b="1" dirty="0">
                <a:solidFill>
                  <a:srgbClr val="4E2A64"/>
                </a:solidFill>
                <a:latin typeface="+mj-lt"/>
              </a:rPr>
              <a:t>Глава 1</a:t>
            </a:r>
          </a:p>
        </p:txBody>
      </p:sp>
      <p:pic>
        <p:nvPicPr>
          <p:cNvPr id="20483" name="Picture 3" descr="X:\Учебные курсы\Контент\Курсы\8336_Физика_Кравченко\ЭК для закачки\Лекция 13\рисунки для презентации\Линейка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3236913"/>
            <a:ext cx="3600450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4427538" y="3524250"/>
            <a:ext cx="43926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i="1" dirty="0">
                <a:solidFill>
                  <a:srgbClr val="4E2A64"/>
                </a:solidFill>
                <a:latin typeface="+mn-lt"/>
              </a:rPr>
              <a:t>Н. Ю. Кравченко.</a:t>
            </a:r>
            <a:endParaRPr lang="ru-RU" b="1" dirty="0">
              <a:solidFill>
                <a:srgbClr val="4E2A64"/>
              </a:solidFill>
              <a:latin typeface="+mn-lt"/>
            </a:endParaRPr>
          </a:p>
          <a:p>
            <a:pPr algn="r">
              <a:defRPr/>
            </a:pPr>
            <a:r>
              <a:rPr lang="ru-RU" b="1" dirty="0">
                <a:solidFill>
                  <a:srgbClr val="4E2A64"/>
                </a:solidFill>
                <a:latin typeface="+mn-lt"/>
              </a:rPr>
              <a:t>Физика</a:t>
            </a:r>
            <a:r>
              <a:rPr lang="ru-RU" dirty="0">
                <a:solidFill>
                  <a:srgbClr val="4E2A64"/>
                </a:solidFill>
                <a:latin typeface="+mn-lt"/>
              </a:rPr>
              <a:t> : учебник и практикум </a:t>
            </a:r>
            <a:br>
              <a:rPr lang="ru-RU" dirty="0">
                <a:solidFill>
                  <a:srgbClr val="4E2A64"/>
                </a:solidFill>
                <a:latin typeface="+mn-lt"/>
              </a:rPr>
            </a:br>
            <a:r>
              <a:rPr lang="ru-RU" dirty="0">
                <a:solidFill>
                  <a:srgbClr val="4E2A64"/>
                </a:solidFill>
                <a:latin typeface="+mn-lt"/>
              </a:rPr>
              <a:t>для прикладного </a:t>
            </a:r>
            <a:r>
              <a:rPr lang="ru-RU" dirty="0" err="1">
                <a:solidFill>
                  <a:srgbClr val="4E2A64"/>
                </a:solidFill>
                <a:latin typeface="+mn-lt"/>
              </a:rPr>
              <a:t>бакалавриата</a:t>
            </a:r>
            <a:r>
              <a:rPr lang="ru-RU" dirty="0">
                <a:solidFill>
                  <a:srgbClr val="4E2A64"/>
                </a:solidFill>
                <a:latin typeface="+mn-lt"/>
              </a:rPr>
              <a:t>.</a:t>
            </a:r>
            <a:br>
              <a:rPr lang="ru-RU" dirty="0">
                <a:solidFill>
                  <a:srgbClr val="4E2A64"/>
                </a:solidFill>
                <a:latin typeface="+mn-lt"/>
              </a:rPr>
            </a:br>
            <a:r>
              <a:rPr lang="ru-RU" dirty="0">
                <a:solidFill>
                  <a:srgbClr val="4E2A64"/>
                </a:solidFill>
                <a:latin typeface="+mn-lt"/>
              </a:rPr>
              <a:t>М. : Издательство Юрайт, 2016</a:t>
            </a:r>
          </a:p>
        </p:txBody>
      </p:sp>
      <p:pic>
        <p:nvPicPr>
          <p:cNvPr id="2048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5" descr="X:\Учебные курсы\Контент\Курсы\8336_Физика_Кравченко\ЭК для закачки\8336_1_978-5-9916-6145-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836613"/>
            <a:ext cx="37211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843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8438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843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8440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844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844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3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08963" cy="504825"/>
          </a:xfrm>
        </p:spPr>
        <p:txBody>
          <a:bodyPr/>
          <a:lstStyle/>
          <a:p>
            <a:pPr algn="l"/>
            <a:r>
              <a:rPr lang="ru-RU" sz="2400" b="1" smtClean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1.1. Кинематика материальной точки</a:t>
            </a:r>
            <a:endParaRPr lang="ru-RU" sz="2400" smtClean="0">
              <a:solidFill>
                <a:srgbClr val="4E2A6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4" name="Rectangle 1"/>
          <p:cNvSpPr>
            <a:spLocks noChangeArrowheads="1"/>
          </p:cNvSpPr>
          <p:nvPr/>
        </p:nvSpPr>
        <p:spPr bwMode="auto">
          <a:xfrm>
            <a:off x="107950" y="5876925"/>
            <a:ext cx="6553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Системы координат:</a:t>
            </a:r>
            <a:endParaRPr lang="ru-RU" sz="1600">
              <a:solidFill>
                <a:srgbClr val="74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1600" i="1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lang="ru-RU" sz="1600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сферическая, </a:t>
            </a:r>
            <a:r>
              <a:rPr lang="ru-RU" sz="1600" i="1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</a:t>
            </a:r>
            <a:r>
              <a:rPr lang="ru-RU" sz="1600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цилиндрическая, </a:t>
            </a:r>
            <a:r>
              <a:rPr lang="ru-RU" sz="1600" i="1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1600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декартова левосторонняя, </a:t>
            </a:r>
            <a:br>
              <a:rPr lang="ru-RU" sz="1600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1600" i="1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lang="ru-RU" sz="1600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декартова правосторонняя</a:t>
            </a:r>
          </a:p>
        </p:txBody>
      </p:sp>
      <p:pic>
        <p:nvPicPr>
          <p:cNvPr id="18445" name="Рисунок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92150"/>
            <a:ext cx="60864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6" name="Рисунок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5825" y="692150"/>
            <a:ext cx="1438275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Прямоугольник 6"/>
          <p:cNvSpPr>
            <a:spLocks noChangeArrowheads="1"/>
          </p:cNvSpPr>
          <p:nvPr/>
        </p:nvSpPr>
        <p:spPr bwMode="auto">
          <a:xfrm>
            <a:off x="7388225" y="2411413"/>
            <a:ext cx="13525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Правило</a:t>
            </a:r>
            <a:endParaRPr lang="en-US" sz="1600" b="1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правой руки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03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Рисунок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2060575"/>
            <a:ext cx="56896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Прямоугольник 8"/>
          <p:cNvSpPr>
            <a:spLocks noChangeArrowheads="1"/>
          </p:cNvSpPr>
          <p:nvPr/>
        </p:nvSpPr>
        <p:spPr bwMode="auto">
          <a:xfrm>
            <a:off x="2123728" y="1196752"/>
            <a:ext cx="28543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Геометрический смысл пути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104765" y="1762902"/>
          <a:ext cx="4931731" cy="1705931"/>
        </p:xfrm>
        <a:graphic>
          <a:graphicData uri="http://schemas.openxmlformats.org/presentationml/2006/ole">
            <p:oleObj spid="_x0000_s1026" name="Equation" r:id="rId5" imgW="1498320" imgH="495000" progId="Equation.DSMT4">
              <p:embed/>
            </p:oleObj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6084888" y="3766942"/>
          <a:ext cx="2370742" cy="1390250"/>
        </p:xfrm>
        <a:graphic>
          <a:graphicData uri="http://schemas.openxmlformats.org/presentationml/2006/ole">
            <p:oleObj spid="_x0000_s1027" name="Equation" r:id="rId6" imgW="672840" imgH="393480" progId="Equation.DSMT4">
              <p:embed/>
            </p:oleObj>
          </a:graphicData>
        </a:graphic>
      </p:graphicFrame>
      <p:sp>
        <p:nvSpPr>
          <p:cNvPr id="1040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08963" cy="504825"/>
          </a:xfrm>
        </p:spPr>
        <p:txBody>
          <a:bodyPr/>
          <a:lstStyle/>
          <a:p>
            <a:pPr algn="l"/>
            <a:r>
              <a:rPr lang="ru-RU" sz="2400" b="1" smtClean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1.1. Кинематика материальной точки</a:t>
            </a:r>
            <a:endParaRPr lang="ru-RU" sz="2400" smtClean="0">
              <a:solidFill>
                <a:srgbClr val="4E2A6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5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206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2" name="Прямоугольник 15"/>
          <p:cNvSpPr>
            <a:spLocks noChangeArrowheads="1"/>
          </p:cNvSpPr>
          <p:nvPr/>
        </p:nvSpPr>
        <p:spPr bwMode="auto">
          <a:xfrm>
            <a:off x="3497674" y="1340768"/>
            <a:ext cx="21558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Уравнение движения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835696" y="1917031"/>
          <a:ext cx="5479781" cy="2051739"/>
        </p:xfrm>
        <a:graphic>
          <a:graphicData uri="http://schemas.openxmlformats.org/presentationml/2006/ole">
            <p:oleObj spid="_x0000_s2050" name="Equation" r:id="rId4" imgW="1066680" imgH="419040" progId="Equation.DSMT4">
              <p:embed/>
            </p:oleObj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2826239" y="4583038"/>
          <a:ext cx="3498695" cy="1150218"/>
        </p:xfrm>
        <a:graphic>
          <a:graphicData uri="http://schemas.openxmlformats.org/presentationml/2006/ole">
            <p:oleObj spid="_x0000_s2051" name="Equation" r:id="rId5" imgW="660240" imgH="228600" progId="Equation.DSMT4">
              <p:embed/>
            </p:oleObj>
          </a:graphicData>
        </a:graphic>
      </p:graphicFrame>
      <p:sp>
        <p:nvSpPr>
          <p:cNvPr id="2063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08963" cy="504825"/>
          </a:xfrm>
        </p:spPr>
        <p:txBody>
          <a:bodyPr/>
          <a:lstStyle/>
          <a:p>
            <a:pPr algn="l"/>
            <a:r>
              <a:rPr lang="ru-RU" sz="2400" b="1" smtClean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1.1. Кинематика материальной точки</a:t>
            </a:r>
            <a:endParaRPr lang="ru-RU" sz="2400" smtClean="0">
              <a:solidFill>
                <a:srgbClr val="4E2A6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308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308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308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308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308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3086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30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30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Рисунок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765175"/>
            <a:ext cx="5976937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4221163"/>
            <a:ext cx="23241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27313" y="4221163"/>
            <a:ext cx="254158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2" name="Прямоугольник 33"/>
          <p:cNvSpPr>
            <a:spLocks noChangeArrowheads="1"/>
          </p:cNvSpPr>
          <p:nvPr/>
        </p:nvSpPr>
        <p:spPr bwMode="auto">
          <a:xfrm>
            <a:off x="6227763" y="2996952"/>
            <a:ext cx="259238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Связь линейных </a:t>
            </a:r>
            <a:b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и угловых величин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3" name="Rectangle 15"/>
          <p:cNvSpPr>
            <a:spLocks noChangeArrowheads="1"/>
          </p:cNvSpPr>
          <p:nvPr/>
        </p:nvSpPr>
        <p:spPr bwMode="auto">
          <a:xfrm>
            <a:off x="6300788" y="1165225"/>
            <a:ext cx="19431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Полное</a:t>
            </a:r>
            <a:r>
              <a:rPr lang="en-US" sz="1600" b="1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>
                <a:solidFill>
                  <a:srgbClr val="74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ускорение</a:t>
            </a:r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6084888" y="1557338"/>
          <a:ext cx="2508250" cy="792162"/>
        </p:xfrm>
        <a:graphic>
          <a:graphicData uri="http://schemas.openxmlformats.org/presentationml/2006/ole">
            <p:oleObj spid="_x0000_s3074" name="Equation" r:id="rId7" imgW="901700" imgH="292100" progId="Equation.DSMT4">
              <p:embed/>
            </p:oleObj>
          </a:graphicData>
        </a:graphic>
      </p:graphicFrame>
      <p:graphicFrame>
        <p:nvGraphicFramePr>
          <p:cNvPr id="3075" name="Object 7"/>
          <p:cNvGraphicFramePr>
            <a:graphicFrameLocks noChangeAspect="1"/>
          </p:cNvGraphicFramePr>
          <p:nvPr/>
        </p:nvGraphicFramePr>
        <p:xfrm>
          <a:off x="6323625" y="3573910"/>
          <a:ext cx="2280823" cy="1008112"/>
        </p:xfrm>
        <a:graphic>
          <a:graphicData uri="http://schemas.openxmlformats.org/presentationml/2006/ole">
            <p:oleObj spid="_x0000_s3075" name="Equation" r:id="rId8" imgW="901440" imgH="419040" progId="Equation.DSMT4">
              <p:embed/>
            </p:oleObj>
          </a:graphicData>
        </a:graphic>
      </p:graphicFrame>
      <p:graphicFrame>
        <p:nvGraphicFramePr>
          <p:cNvPr id="3076" name="Object 8"/>
          <p:cNvGraphicFramePr>
            <a:graphicFrameLocks noChangeAspect="1"/>
          </p:cNvGraphicFramePr>
          <p:nvPr/>
        </p:nvGraphicFramePr>
        <p:xfrm>
          <a:off x="6323625" y="4581823"/>
          <a:ext cx="1847850" cy="576262"/>
        </p:xfrm>
        <a:graphic>
          <a:graphicData uri="http://schemas.openxmlformats.org/presentationml/2006/ole">
            <p:oleObj spid="_x0000_s3076" name="Equation" r:id="rId9" imgW="749160" imgH="228600" progId="Equation.DSMT4">
              <p:embed/>
            </p:oleObj>
          </a:graphicData>
        </a:graphic>
      </p:graphicFrame>
      <p:graphicFrame>
        <p:nvGraphicFramePr>
          <p:cNvPr id="3077" name="Object 9"/>
          <p:cNvGraphicFramePr>
            <a:graphicFrameLocks noChangeAspect="1"/>
          </p:cNvGraphicFramePr>
          <p:nvPr/>
        </p:nvGraphicFramePr>
        <p:xfrm>
          <a:off x="6323625" y="5230440"/>
          <a:ext cx="1397265" cy="575717"/>
        </p:xfrm>
        <a:graphic>
          <a:graphicData uri="http://schemas.openxmlformats.org/presentationml/2006/ole">
            <p:oleObj spid="_x0000_s3077" name="Equation" r:id="rId10" imgW="482600" imgH="203200" progId="Equation.DSMT4">
              <p:embed/>
            </p:oleObj>
          </a:graphicData>
        </a:graphic>
      </p:graphicFrame>
      <p:graphicFrame>
        <p:nvGraphicFramePr>
          <p:cNvPr id="3078" name="Object 10"/>
          <p:cNvGraphicFramePr>
            <a:graphicFrameLocks noChangeAspect="1"/>
          </p:cNvGraphicFramePr>
          <p:nvPr/>
        </p:nvGraphicFramePr>
        <p:xfrm>
          <a:off x="6323625" y="5872121"/>
          <a:ext cx="1368697" cy="510100"/>
        </p:xfrm>
        <a:graphic>
          <a:graphicData uri="http://schemas.openxmlformats.org/presentationml/2006/ole">
            <p:oleObj spid="_x0000_s3078" name="Equation" r:id="rId11" imgW="495000" imgH="177480" progId="Equation.DSMT4">
              <p:embed/>
            </p:oleObj>
          </a:graphicData>
        </a:graphic>
      </p:graphicFrame>
      <p:sp>
        <p:nvSpPr>
          <p:cNvPr id="3094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08963" cy="504825"/>
          </a:xfrm>
        </p:spPr>
        <p:txBody>
          <a:bodyPr/>
          <a:lstStyle/>
          <a:p>
            <a:pPr algn="l"/>
            <a:r>
              <a:rPr lang="ru-RU" sz="2400" b="1" smtClean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1.1. Кинематика материальной точки</a:t>
            </a:r>
            <a:endParaRPr lang="ru-RU" sz="2400" smtClean="0">
              <a:solidFill>
                <a:srgbClr val="4E2A6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5" name="Прямоугольник 26"/>
          <p:cNvSpPr>
            <a:spLocks noChangeArrowheads="1"/>
          </p:cNvSpPr>
          <p:nvPr/>
        </p:nvSpPr>
        <p:spPr bwMode="auto">
          <a:xfrm>
            <a:off x="1692275" y="3500438"/>
            <a:ext cx="28797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Угловая скорость </a:t>
            </a:r>
            <a:r>
              <a:rPr lang="ru-RU" sz="1600" b="1" dirty="0" err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ω </a:t>
            </a:r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и угловое ускорение </a:t>
            </a:r>
            <a:r>
              <a:rPr lang="ru-RU" sz="1600" b="1" dirty="0" err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ε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6" name="Прямоугольник 30"/>
          <p:cNvSpPr>
            <a:spLocks noChangeArrowheads="1"/>
          </p:cNvSpPr>
          <p:nvPr/>
        </p:nvSpPr>
        <p:spPr bwMode="auto">
          <a:xfrm>
            <a:off x="1187450" y="5949950"/>
            <a:ext cx="28797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Нормальное </a:t>
            </a:r>
            <a:b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и тангенциальное ускорения</a:t>
            </a:r>
            <a:endParaRPr lang="ru-RU" sz="160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946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946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946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946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946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946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9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946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Рисунок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2335213"/>
            <a:ext cx="259238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9" name="Прямоугольник 10"/>
          <p:cNvSpPr>
            <a:spLocks noChangeArrowheads="1"/>
          </p:cNvSpPr>
          <p:nvPr/>
        </p:nvSpPr>
        <p:spPr bwMode="auto">
          <a:xfrm>
            <a:off x="3059113" y="1341438"/>
            <a:ext cx="24479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1-й Закон Ньютона</a:t>
            </a:r>
          </a:p>
          <a:p>
            <a:pPr algn="ctr"/>
            <a:r>
              <a:rPr lang="ru-RU" sz="1600" b="1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(закон инерции)</a:t>
            </a:r>
            <a:endParaRPr lang="ru-RU" sz="160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0" name="Прямоугольник 11"/>
          <p:cNvSpPr>
            <a:spLocks noChangeArrowheads="1"/>
          </p:cNvSpPr>
          <p:nvPr/>
        </p:nvSpPr>
        <p:spPr bwMode="auto">
          <a:xfrm>
            <a:off x="3506794" y="5732463"/>
            <a:ext cx="20145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Задача Л. </a:t>
            </a:r>
            <a:r>
              <a:rPr lang="ru-RU" sz="1600" b="1" dirty="0" smtClean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Кэр</a:t>
            </a:r>
            <a:r>
              <a:rPr lang="ru-RU" sz="1600" b="1" dirty="0" smtClean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b="1" dirty="0" smtClean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олла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1" name="Прямоугольник 12"/>
          <p:cNvSpPr>
            <a:spLocks noChangeArrowheads="1"/>
          </p:cNvSpPr>
          <p:nvPr/>
        </p:nvSpPr>
        <p:spPr bwMode="auto">
          <a:xfrm>
            <a:off x="6588224" y="2276872"/>
            <a:ext cx="9683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Вес тела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2" name="Прямоугольник 13"/>
          <p:cNvSpPr>
            <a:spLocks noChangeArrowheads="1"/>
          </p:cNvSpPr>
          <p:nvPr/>
        </p:nvSpPr>
        <p:spPr bwMode="auto">
          <a:xfrm>
            <a:off x="6588348" y="2765822"/>
            <a:ext cx="21598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i="1" dirty="0">
                <a:latin typeface="Century Schoolbook" pitchFamily="18" charset="0"/>
              </a:rPr>
              <a:t>P</a:t>
            </a:r>
            <a:r>
              <a:rPr lang="ru-RU" sz="4000" dirty="0">
                <a:latin typeface="Century Schoolbook" pitchFamily="18" charset="0"/>
              </a:rPr>
              <a:t> = </a:t>
            </a:r>
            <a:r>
              <a:rPr lang="ru-RU" sz="4000" i="1" dirty="0" err="1">
                <a:latin typeface="Century Schoolbook" pitchFamily="18" charset="0"/>
              </a:rPr>
              <a:t>mg</a:t>
            </a:r>
            <a:endParaRPr lang="ru-RU" sz="4000" dirty="0">
              <a:latin typeface="Century Schoolbook" pitchFamily="18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1.2. Динамика материальной точки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410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410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410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4106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410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41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410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1.2. Динамика материальной точки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111" name="Прямоугольник 14"/>
          <p:cNvSpPr>
            <a:spLocks noChangeArrowheads="1"/>
          </p:cNvSpPr>
          <p:nvPr/>
        </p:nvSpPr>
        <p:spPr bwMode="auto">
          <a:xfrm>
            <a:off x="3352800" y="1340768"/>
            <a:ext cx="2305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2-й закон Ньютона</a:t>
            </a:r>
          </a:p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(закон динамики)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987824" y="2061493"/>
          <a:ext cx="3114535" cy="1295524"/>
        </p:xfrm>
        <a:graphic>
          <a:graphicData uri="http://schemas.openxmlformats.org/presentationml/2006/ole">
            <p:oleObj spid="_x0000_s4098" name="Equation" r:id="rId4" imgW="927100" imgH="381000" progId="Equation.DSMT4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097363" y="4364731"/>
          <a:ext cx="2811000" cy="1495681"/>
        </p:xfrm>
        <a:graphic>
          <a:graphicData uri="http://schemas.openxmlformats.org/presentationml/2006/ole">
            <p:oleObj spid="_x0000_s4099" name="Equation" r:id="rId5" imgW="749300" imgH="393700" progId="Equation.DSMT4">
              <p:embed/>
            </p:oleObj>
          </a:graphicData>
        </a:graphic>
      </p:graphicFrame>
      <p:sp>
        <p:nvSpPr>
          <p:cNvPr id="4112" name="Прямоугольник 19"/>
          <p:cNvSpPr>
            <a:spLocks noChangeArrowheads="1"/>
          </p:cNvSpPr>
          <p:nvPr/>
        </p:nvSpPr>
        <p:spPr bwMode="auto">
          <a:xfrm>
            <a:off x="3214688" y="3717032"/>
            <a:ext cx="2581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i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В дифференциальной </a:t>
            </a:r>
          </a:p>
          <a:p>
            <a:pPr algn="ctr"/>
            <a:r>
              <a:rPr lang="ru-RU" sz="1600" i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форме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8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2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30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51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1.2. Динамика материальной точки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34" name="Прямоугольник 20"/>
          <p:cNvSpPr>
            <a:spLocks noChangeArrowheads="1"/>
          </p:cNvSpPr>
          <p:nvPr/>
        </p:nvSpPr>
        <p:spPr bwMode="auto">
          <a:xfrm>
            <a:off x="3529013" y="2420938"/>
            <a:ext cx="19446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3-й закон Ньютона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3203575" y="2924175"/>
          <a:ext cx="2678113" cy="1081088"/>
        </p:xfrm>
        <a:graphic>
          <a:graphicData uri="http://schemas.openxmlformats.org/presentationml/2006/ole">
            <p:oleObj spid="_x0000_s5122" name="Equation" r:id="rId4" imgW="634725" imgH="25389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615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615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615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615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61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615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260350"/>
            <a:ext cx="10747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50825" y="115888"/>
            <a:ext cx="8208963" cy="5048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4E2A64"/>
                </a:solidFill>
                <a:latin typeface="Times New Roman" pitchFamily="18" charset="0"/>
                <a:cs typeface="Times New Roman" pitchFamily="18" charset="0"/>
              </a:rPr>
              <a:t>1.2. Динамика материальной точки</a:t>
            </a:r>
            <a:endParaRPr lang="ru-RU" sz="2400" dirty="0">
              <a:solidFill>
                <a:srgbClr val="4E2A64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158" name="Прямоугольник 31"/>
          <p:cNvSpPr>
            <a:spLocks noChangeArrowheads="1"/>
          </p:cNvSpPr>
          <p:nvPr/>
        </p:nvSpPr>
        <p:spPr bwMode="auto">
          <a:xfrm>
            <a:off x="3203575" y="2565400"/>
            <a:ext cx="2797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740000"/>
                </a:solidFill>
                <a:latin typeface="Times New Roman" pitchFamily="18" charset="0"/>
                <a:cs typeface="Times New Roman" pitchFamily="18" charset="0"/>
              </a:rPr>
              <a:t>Закон сохранения импульса</a:t>
            </a:r>
            <a:endParaRPr lang="ru-RU" sz="1600" dirty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1331913" y="3141663"/>
          <a:ext cx="6426200" cy="1008062"/>
        </p:xfrm>
        <a:graphic>
          <a:graphicData uri="http://schemas.openxmlformats.org/presentationml/2006/ole">
            <p:oleObj spid="_x0000_s6146" name="Equation" r:id="rId4" imgW="147320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Words>312</Words>
  <Application>Microsoft Office PowerPoint</Application>
  <PresentationFormat>Экран (4:3)</PresentationFormat>
  <Paragraphs>110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Тема Office</vt:lpstr>
      <vt:lpstr>Equation</vt:lpstr>
      <vt:lpstr>MathType 6.0 Equation</vt:lpstr>
      <vt:lpstr>Слайд 1</vt:lpstr>
      <vt:lpstr>1.1. Кинематика материальной точки</vt:lpstr>
      <vt:lpstr>1.1. Кинематика материальной точки</vt:lpstr>
      <vt:lpstr>1.1. Кинематика материальной точки</vt:lpstr>
      <vt:lpstr>1.1. Кинематика материальной точки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 В. Коломиец</dc:creator>
  <cp:lastModifiedBy>d.aleksandrova</cp:lastModifiedBy>
  <cp:revision>86</cp:revision>
  <dcterms:created xsi:type="dcterms:W3CDTF">2015-10-23T10:57:37Z</dcterms:created>
  <dcterms:modified xsi:type="dcterms:W3CDTF">2016-02-05T13:58:16Z</dcterms:modified>
</cp:coreProperties>
</file>