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Default Extension="bin" ContentType="application/vnd.openxmlformats-officedocument.oleObject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33" r:id="rId1"/>
  </p:sldMasterIdLst>
  <p:sldIdLst>
    <p:sldId id="256" r:id="rId2"/>
    <p:sldId id="257" r:id="rId3"/>
    <p:sldId id="259" r:id="rId4"/>
    <p:sldId id="260" r:id="rId5"/>
    <p:sldId id="262" r:id="rId6"/>
    <p:sldId id="263" r:id="rId7"/>
    <p:sldId id="264" r:id="rId8"/>
    <p:sldId id="266" r:id="rId9"/>
    <p:sldId id="267" r:id="rId10"/>
    <p:sldId id="265" r:id="rId11"/>
    <p:sldId id="268" r:id="rId12"/>
    <p:sldId id="269" r:id="rId13"/>
    <p:sldId id="270" r:id="rId14"/>
    <p:sldId id="271" r:id="rId15"/>
    <p:sldId id="272" r:id="rId16"/>
    <p:sldId id="273" r:id="rId17"/>
    <p:sldId id="274" r:id="rId18"/>
    <p:sldId id="275" r:id="rId19"/>
    <p:sldId id="261" r:id="rId20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40000"/>
    <a:srgbClr val="4E2A64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01" autoAdjust="0"/>
    <p:restoredTop sz="93232" autoAdjust="0"/>
  </p:normalViewPr>
  <p:slideViewPr>
    <p:cSldViewPr>
      <p:cViewPr>
        <p:scale>
          <a:sx n="100" d="100"/>
          <a:sy n="100" d="100"/>
        </p:scale>
        <p:origin x="-1950" y="-25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6.wmf"/><Relationship Id="rId1" Type="http://schemas.openxmlformats.org/officeDocument/2006/relationships/image" Target="../media/image5.w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32.wmf"/></Relationships>
</file>

<file path=ppt/drawings/_rels/vmlDrawing11.vml.rels><?xml version="1.0" encoding="UTF-8" standalone="yes"?>
<Relationships xmlns="http://schemas.openxmlformats.org/package/2006/relationships"><Relationship Id="rId3" Type="http://schemas.openxmlformats.org/officeDocument/2006/relationships/image" Target="../media/image37.wmf"/><Relationship Id="rId2" Type="http://schemas.openxmlformats.org/officeDocument/2006/relationships/image" Target="../media/image36.wmf"/><Relationship Id="rId1" Type="http://schemas.openxmlformats.org/officeDocument/2006/relationships/image" Target="../media/image35.wmf"/><Relationship Id="rId5" Type="http://schemas.openxmlformats.org/officeDocument/2006/relationships/image" Target="../media/image39.wmf"/><Relationship Id="rId4" Type="http://schemas.openxmlformats.org/officeDocument/2006/relationships/image" Target="../media/image38.wmf"/></Relationships>
</file>

<file path=ppt/drawings/_rels/vmlDrawing12.vml.rels><?xml version="1.0" encoding="UTF-8" standalone="yes"?>
<Relationships xmlns="http://schemas.openxmlformats.org/package/2006/relationships"><Relationship Id="rId3" Type="http://schemas.openxmlformats.org/officeDocument/2006/relationships/image" Target="../media/image42.wmf"/><Relationship Id="rId2" Type="http://schemas.openxmlformats.org/officeDocument/2006/relationships/image" Target="../media/image41.wmf"/><Relationship Id="rId1" Type="http://schemas.openxmlformats.org/officeDocument/2006/relationships/image" Target="../media/image40.wmf"/></Relationships>
</file>

<file path=ppt/drawings/_rels/vmlDrawing13.vml.rels><?xml version="1.0" encoding="UTF-8" standalone="yes"?>
<Relationships xmlns="http://schemas.openxmlformats.org/package/2006/relationships"><Relationship Id="rId1" Type="http://schemas.openxmlformats.org/officeDocument/2006/relationships/image" Target="../media/image44.wmf"/></Relationships>
</file>

<file path=ppt/drawings/_rels/vmlDrawing14.vml.rels><?xml version="1.0" encoding="UTF-8" standalone="yes"?>
<Relationships xmlns="http://schemas.openxmlformats.org/package/2006/relationships"><Relationship Id="rId3" Type="http://schemas.openxmlformats.org/officeDocument/2006/relationships/image" Target="../media/image48.wmf"/><Relationship Id="rId2" Type="http://schemas.openxmlformats.org/officeDocument/2006/relationships/image" Target="../media/image47.wmf"/><Relationship Id="rId1" Type="http://schemas.openxmlformats.org/officeDocument/2006/relationships/image" Target="../media/image46.wmf"/></Relationships>
</file>

<file path=ppt/drawings/_rels/vmlDrawing15.vml.rels><?xml version="1.0" encoding="UTF-8" standalone="yes"?>
<Relationships xmlns="http://schemas.openxmlformats.org/package/2006/relationships"><Relationship Id="rId1" Type="http://schemas.openxmlformats.org/officeDocument/2006/relationships/image" Target="../media/image49.w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9.wmf"/><Relationship Id="rId1" Type="http://schemas.openxmlformats.org/officeDocument/2006/relationships/image" Target="../media/image8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12.wmf"/><Relationship Id="rId2" Type="http://schemas.openxmlformats.org/officeDocument/2006/relationships/image" Target="../media/image11.wmf"/><Relationship Id="rId1" Type="http://schemas.openxmlformats.org/officeDocument/2006/relationships/image" Target="../media/image10.wmf"/><Relationship Id="rId5" Type="http://schemas.openxmlformats.org/officeDocument/2006/relationships/image" Target="../media/image14.wmf"/><Relationship Id="rId4" Type="http://schemas.openxmlformats.org/officeDocument/2006/relationships/image" Target="../media/image13.wmf"/></Relationships>
</file>

<file path=ppt/drawings/_rels/vmlDrawing4.vml.rels><?xml version="1.0" encoding="UTF-8" standalone="yes"?>
<Relationships xmlns="http://schemas.openxmlformats.org/package/2006/relationships"><Relationship Id="rId2" Type="http://schemas.openxmlformats.org/officeDocument/2006/relationships/image" Target="../media/image20.wmf"/><Relationship Id="rId1" Type="http://schemas.openxmlformats.org/officeDocument/2006/relationships/image" Target="../media/image19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21.w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22.wmf"/></Relationships>
</file>

<file path=ppt/drawings/_rels/vmlDrawing7.vml.rels><?xml version="1.0" encoding="UTF-8" standalone="yes"?>
<Relationships xmlns="http://schemas.openxmlformats.org/package/2006/relationships"><Relationship Id="rId2" Type="http://schemas.openxmlformats.org/officeDocument/2006/relationships/image" Target="../media/image24.wmf"/><Relationship Id="rId1" Type="http://schemas.openxmlformats.org/officeDocument/2006/relationships/image" Target="../media/image23.wmf"/></Relationships>
</file>

<file path=ppt/drawings/_rels/vmlDrawing8.vml.rels><?xml version="1.0" encoding="UTF-8" standalone="yes"?>
<Relationships xmlns="http://schemas.openxmlformats.org/package/2006/relationships"><Relationship Id="rId3" Type="http://schemas.openxmlformats.org/officeDocument/2006/relationships/image" Target="../media/image27.wmf"/><Relationship Id="rId2" Type="http://schemas.openxmlformats.org/officeDocument/2006/relationships/image" Target="../media/image26.wmf"/><Relationship Id="rId1" Type="http://schemas.openxmlformats.org/officeDocument/2006/relationships/image" Target="../media/image25.wmf"/><Relationship Id="rId4" Type="http://schemas.openxmlformats.org/officeDocument/2006/relationships/image" Target="../media/image28.wmf"/></Relationships>
</file>

<file path=ppt/drawings/_rels/vmlDrawing9.vml.rels><?xml version="1.0" encoding="UTF-8" standalone="yes"?>
<Relationships xmlns="http://schemas.openxmlformats.org/package/2006/relationships"><Relationship Id="rId2" Type="http://schemas.openxmlformats.org/officeDocument/2006/relationships/image" Target="../media/image31.wmf"/><Relationship Id="rId1" Type="http://schemas.openxmlformats.org/officeDocument/2006/relationships/image" Target="../media/image30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F9E4ED-896B-4C2A-8DAF-C50315633595}" type="datetimeFigureOut">
              <a:rPr lang="ru-RU"/>
              <a:pPr>
                <a:defRPr/>
              </a:pPr>
              <a:t>05/02/16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05CB7E-4743-4A23-80B2-A27A1E6BF62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517B2C-6B54-48E2-B65D-103FD8A27D8C}" type="datetimeFigureOut">
              <a:rPr lang="ru-RU"/>
              <a:pPr>
                <a:defRPr/>
              </a:pPr>
              <a:t>05/02/16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395DA7-5C99-4002-B596-AE06BF8224F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0B4523-1BD0-4DF9-882D-0F095CFD738E}" type="datetimeFigureOut">
              <a:rPr lang="ru-RU"/>
              <a:pPr>
                <a:defRPr/>
              </a:pPr>
              <a:t>05/02/16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0B6AE7-730F-4762-9F61-3D5EFD681D9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5860C9-15E7-4BC4-8639-E839A2299910}" type="datetimeFigureOut">
              <a:rPr lang="ru-RU"/>
              <a:pPr>
                <a:defRPr/>
              </a:pPr>
              <a:t>05/02/16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EF6672-0657-47D6-949C-EEC53D37375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6A378E-5851-4DFB-8A4F-DDC769700C92}" type="datetimeFigureOut">
              <a:rPr lang="ru-RU"/>
              <a:pPr>
                <a:defRPr/>
              </a:pPr>
              <a:t>05/02/16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3F2C28-4970-4422-B2FE-B2B58D54F94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9A4E4D-C0EB-48D9-8130-04811A5C5DE0}" type="datetimeFigureOut">
              <a:rPr lang="ru-RU"/>
              <a:pPr>
                <a:defRPr/>
              </a:pPr>
              <a:t>05/02/16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980268-B348-4529-A70C-92048F30736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B8DD12-8764-49EC-8919-A950498D0CA2}" type="datetimeFigureOut">
              <a:rPr lang="ru-RU"/>
              <a:pPr>
                <a:defRPr/>
              </a:pPr>
              <a:t>05/02/16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66E58F-CE2B-4539-B22C-4E419FF167E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C2426F-55C9-4174-95C6-12942B4D2B94}" type="datetimeFigureOut">
              <a:rPr lang="ru-RU"/>
              <a:pPr>
                <a:defRPr/>
              </a:pPr>
              <a:t>05/02/16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F1D0AA-D47D-45B7-8729-47BC0E2AD52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9F7D26-DCEE-4690-9AFE-2379D6DD66A7}" type="datetimeFigureOut">
              <a:rPr lang="ru-RU"/>
              <a:pPr>
                <a:defRPr/>
              </a:pPr>
              <a:t>05/02/16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1B1152-2373-4378-B14A-43F78617364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50B668-3040-4D08-BCAC-D963C1BA981D}" type="datetimeFigureOut">
              <a:rPr lang="ru-RU"/>
              <a:pPr>
                <a:defRPr/>
              </a:pPr>
              <a:t>05/02/16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C3415E-9B95-4308-A0EB-A7B791A8534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CB4D5F-EEC0-4393-9755-DF1F5B29B694}" type="datetimeFigureOut">
              <a:rPr lang="ru-RU"/>
              <a:pPr>
                <a:defRPr/>
              </a:pPr>
              <a:t>05/02/16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C74515-EC51-4967-9B19-03ED0CD61D0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638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smtClea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E0761ED8-0737-46C7-90A0-72D0388AC9F4}" type="datetimeFigureOut">
              <a:rPr lang="ru-RU"/>
              <a:pPr>
                <a:defRPr/>
              </a:pPr>
              <a:t>05/02/16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smtClea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40E33799-0E5D-42C8-8DFD-0472E348C53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34" r:id="rId1"/>
    <p:sldLayoutId id="2147483835" r:id="rId2"/>
    <p:sldLayoutId id="2147483836" r:id="rId3"/>
    <p:sldLayoutId id="2147483837" r:id="rId4"/>
    <p:sldLayoutId id="2147483838" r:id="rId5"/>
    <p:sldLayoutId id="2147483839" r:id="rId6"/>
    <p:sldLayoutId id="2147483840" r:id="rId7"/>
    <p:sldLayoutId id="2147483841" r:id="rId8"/>
    <p:sldLayoutId id="2147483842" r:id="rId9"/>
    <p:sldLayoutId id="2147483843" r:id="rId10"/>
    <p:sldLayoutId id="2147483844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5" Type="http://schemas.openxmlformats.org/officeDocument/2006/relationships/oleObject" Target="../embeddings/oleObject15.bin"/><Relationship Id="rId4" Type="http://schemas.openxmlformats.org/officeDocument/2006/relationships/oleObject" Target="../embeddings/oleObject14.bin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9.bin"/><Relationship Id="rId3" Type="http://schemas.openxmlformats.org/officeDocument/2006/relationships/image" Target="../media/image2.png"/><Relationship Id="rId7" Type="http://schemas.openxmlformats.org/officeDocument/2006/relationships/image" Target="../media/image29.e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Relationship Id="rId6" Type="http://schemas.openxmlformats.org/officeDocument/2006/relationships/oleObject" Target="../embeddings/oleObject18.bin"/><Relationship Id="rId5" Type="http://schemas.openxmlformats.org/officeDocument/2006/relationships/oleObject" Target="../embeddings/oleObject17.bin"/><Relationship Id="rId4" Type="http://schemas.openxmlformats.org/officeDocument/2006/relationships/oleObject" Target="../embeddings/oleObject16.bin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9.vml"/><Relationship Id="rId5" Type="http://schemas.openxmlformats.org/officeDocument/2006/relationships/oleObject" Target="../embeddings/oleObject21.bin"/><Relationship Id="rId4" Type="http://schemas.openxmlformats.org/officeDocument/2006/relationships/oleObject" Target="../embeddings/oleObject20.bin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e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0.vml"/><Relationship Id="rId6" Type="http://schemas.openxmlformats.org/officeDocument/2006/relationships/oleObject" Target="../embeddings/oleObject22.bin"/><Relationship Id="rId5" Type="http://schemas.openxmlformats.org/officeDocument/2006/relationships/image" Target="../media/image2.png"/><Relationship Id="rId4" Type="http://schemas.openxmlformats.org/officeDocument/2006/relationships/image" Target="../media/image34.emf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7.bin"/><Relationship Id="rId3" Type="http://schemas.openxmlformats.org/officeDocument/2006/relationships/image" Target="../media/image2.png"/><Relationship Id="rId7" Type="http://schemas.openxmlformats.org/officeDocument/2006/relationships/oleObject" Target="../embeddings/oleObject26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1.vml"/><Relationship Id="rId6" Type="http://schemas.openxmlformats.org/officeDocument/2006/relationships/oleObject" Target="../embeddings/oleObject25.bin"/><Relationship Id="rId5" Type="http://schemas.openxmlformats.org/officeDocument/2006/relationships/oleObject" Target="../embeddings/oleObject24.bin"/><Relationship Id="rId4" Type="http://schemas.openxmlformats.org/officeDocument/2006/relationships/oleObject" Target="../embeddings/oleObject23.bin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7" Type="http://schemas.openxmlformats.org/officeDocument/2006/relationships/oleObject" Target="../embeddings/oleObject30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2.vml"/><Relationship Id="rId6" Type="http://schemas.openxmlformats.org/officeDocument/2006/relationships/oleObject" Target="../embeddings/oleObject29.bin"/><Relationship Id="rId5" Type="http://schemas.openxmlformats.org/officeDocument/2006/relationships/oleObject" Target="../embeddings/oleObject28.bin"/><Relationship Id="rId4" Type="http://schemas.openxmlformats.org/officeDocument/2006/relationships/image" Target="../media/image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3.vml"/><Relationship Id="rId5" Type="http://schemas.openxmlformats.org/officeDocument/2006/relationships/oleObject" Target="../embeddings/oleObject31.bin"/><Relationship Id="rId4" Type="http://schemas.openxmlformats.org/officeDocument/2006/relationships/image" Target="../media/image45.e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4.vml"/><Relationship Id="rId6" Type="http://schemas.openxmlformats.org/officeDocument/2006/relationships/oleObject" Target="../embeddings/oleObject34.bin"/><Relationship Id="rId5" Type="http://schemas.openxmlformats.org/officeDocument/2006/relationships/oleObject" Target="../embeddings/oleObject33.bin"/><Relationship Id="rId4" Type="http://schemas.openxmlformats.org/officeDocument/2006/relationships/oleObject" Target="../embeddings/oleObject32.bin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5.vml"/><Relationship Id="rId5" Type="http://schemas.openxmlformats.org/officeDocument/2006/relationships/image" Target="../media/image50.emf"/><Relationship Id="rId4" Type="http://schemas.openxmlformats.org/officeDocument/2006/relationships/oleObject" Target="../embeddings/oleObject35.bin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5" Type="http://schemas.openxmlformats.org/officeDocument/2006/relationships/oleObject" Target="../embeddings/oleObject1.bin"/><Relationship Id="rId4" Type="http://schemas.openxmlformats.org/officeDocument/2006/relationships/image" Target="../media/image7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5" Type="http://schemas.openxmlformats.org/officeDocument/2006/relationships/oleObject" Target="../embeddings/oleObject4.bin"/><Relationship Id="rId4" Type="http://schemas.openxmlformats.org/officeDocument/2006/relationships/oleObject" Target="../embeddings/oleObject3.bin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6.bin"/><Relationship Id="rId3" Type="http://schemas.openxmlformats.org/officeDocument/2006/relationships/image" Target="../media/image2.png"/><Relationship Id="rId7" Type="http://schemas.openxmlformats.org/officeDocument/2006/relationships/oleObject" Target="../embeddings/oleObject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17.png"/><Relationship Id="rId11" Type="http://schemas.openxmlformats.org/officeDocument/2006/relationships/oleObject" Target="../embeddings/oleObject9.bin"/><Relationship Id="rId5" Type="http://schemas.openxmlformats.org/officeDocument/2006/relationships/image" Target="../media/image16.png"/><Relationship Id="rId10" Type="http://schemas.openxmlformats.org/officeDocument/2006/relationships/oleObject" Target="../embeddings/oleObject8.bin"/><Relationship Id="rId4" Type="http://schemas.openxmlformats.org/officeDocument/2006/relationships/image" Target="../media/image15.emf"/><Relationship Id="rId9" Type="http://schemas.openxmlformats.org/officeDocument/2006/relationships/oleObject" Target="../embeddings/oleObject7.bin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5" Type="http://schemas.openxmlformats.org/officeDocument/2006/relationships/oleObject" Target="../embeddings/oleObject11.bin"/><Relationship Id="rId4" Type="http://schemas.openxmlformats.org/officeDocument/2006/relationships/oleObject" Target="../embeddings/oleObject10.bin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4" Type="http://schemas.openxmlformats.org/officeDocument/2006/relationships/oleObject" Target="../embeddings/oleObject12.bin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4" Type="http://schemas.openxmlformats.org/officeDocument/2006/relationships/oleObject" Target="../embeddings/oleObject13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5" descr="X:\Учебные курсы\Контент\Курсы\8336_Физика_Кравченко\ЭК для закачки\8336_1_978-5-9916-6145-4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8313" y="836613"/>
            <a:ext cx="3721100" cy="5256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9" name="TextBox 48"/>
          <p:cNvSpPr txBox="1"/>
          <p:nvPr/>
        </p:nvSpPr>
        <p:spPr>
          <a:xfrm>
            <a:off x="4997450" y="1606550"/>
            <a:ext cx="3744913" cy="193833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ru-RU" sz="2400" b="1" dirty="0">
                <a:solidFill>
                  <a:srgbClr val="4E2A64"/>
                </a:solidFill>
                <a:latin typeface="+mj-lt"/>
              </a:rPr>
              <a:t>Лекция </a:t>
            </a:r>
            <a:r>
              <a:rPr lang="en-US" sz="2400" b="1" dirty="0">
                <a:solidFill>
                  <a:srgbClr val="4E2A64"/>
                </a:solidFill>
                <a:latin typeface="+mj-lt"/>
              </a:rPr>
              <a:t>1</a:t>
            </a:r>
            <a:endParaRPr lang="ru-RU" sz="2400" b="1" dirty="0">
              <a:solidFill>
                <a:srgbClr val="4E2A64"/>
              </a:solidFill>
              <a:latin typeface="+mj-lt"/>
            </a:endParaRPr>
          </a:p>
          <a:p>
            <a:pPr>
              <a:defRPr/>
            </a:pPr>
            <a:endParaRPr lang="ru-RU" sz="2400" b="1" dirty="0">
              <a:solidFill>
                <a:srgbClr val="4E2A64"/>
              </a:solidFill>
              <a:latin typeface="+mj-lt"/>
            </a:endParaRPr>
          </a:p>
          <a:p>
            <a:pPr fontAlgn="auto">
              <a:spcAft>
                <a:spcPts val="0"/>
              </a:spcAft>
              <a:buFont typeface="Wingdings"/>
              <a:buNone/>
              <a:defRPr/>
            </a:pPr>
            <a:r>
              <a:rPr lang="ru-RU" sz="2400" b="1" dirty="0">
                <a:solidFill>
                  <a:srgbClr val="4E2A64"/>
                </a:solidFill>
                <a:latin typeface="+mn-lt"/>
              </a:rPr>
              <a:t>Механика: </a:t>
            </a:r>
            <a:br>
              <a:rPr lang="ru-RU" sz="2400" b="1" dirty="0">
                <a:solidFill>
                  <a:srgbClr val="4E2A64"/>
                </a:solidFill>
                <a:latin typeface="+mn-lt"/>
              </a:rPr>
            </a:br>
            <a:r>
              <a:rPr lang="ru-RU" sz="2400" b="1" dirty="0">
                <a:solidFill>
                  <a:srgbClr val="4E2A64"/>
                </a:solidFill>
                <a:latin typeface="+mn-lt"/>
              </a:rPr>
              <a:t>основные принципы </a:t>
            </a:r>
            <a:br>
              <a:rPr lang="ru-RU" sz="2400" b="1" dirty="0">
                <a:solidFill>
                  <a:srgbClr val="4E2A64"/>
                </a:solidFill>
                <a:latin typeface="+mn-lt"/>
              </a:rPr>
            </a:br>
            <a:r>
              <a:rPr lang="ru-RU" sz="2400" b="1" dirty="0">
                <a:solidFill>
                  <a:srgbClr val="4E2A64"/>
                </a:solidFill>
                <a:latin typeface="+mn-lt"/>
              </a:rPr>
              <a:t>и понятия</a:t>
            </a:r>
          </a:p>
        </p:txBody>
      </p:sp>
      <p:sp>
        <p:nvSpPr>
          <p:cNvPr id="50" name="Прямоугольник 49"/>
          <p:cNvSpPr/>
          <p:nvPr/>
        </p:nvSpPr>
        <p:spPr>
          <a:xfrm>
            <a:off x="4248150" y="5805488"/>
            <a:ext cx="4572000" cy="584200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>
              <a:defRPr/>
            </a:pPr>
            <a:r>
              <a:rPr lang="ru-RU" sz="1600" dirty="0">
                <a:solidFill>
                  <a:srgbClr val="4E2A64"/>
                </a:solidFill>
                <a:latin typeface="+mn-lt"/>
              </a:rPr>
              <a:t>Курс: Физика</a:t>
            </a:r>
          </a:p>
          <a:p>
            <a:pPr algn="r">
              <a:defRPr/>
            </a:pPr>
            <a:r>
              <a:rPr lang="ru-RU" sz="1600" dirty="0">
                <a:solidFill>
                  <a:srgbClr val="4E2A64"/>
                </a:solidFill>
                <a:latin typeface="+mn-lt"/>
              </a:rPr>
              <a:t>Глава 1 учебника</a:t>
            </a:r>
          </a:p>
        </p:txBody>
      </p:sp>
      <p:grpSp>
        <p:nvGrpSpPr>
          <p:cNvPr id="2" name="Группа 67"/>
          <p:cNvGrpSpPr/>
          <p:nvPr/>
        </p:nvGrpSpPr>
        <p:grpSpPr>
          <a:xfrm>
            <a:off x="5093925" y="2182212"/>
            <a:ext cx="3630364" cy="72008"/>
            <a:chOff x="4596648" y="1772816"/>
            <a:chExt cx="3630364" cy="72008"/>
          </a:xfrm>
          <a:solidFill>
            <a:srgbClr val="4E2A64"/>
          </a:solidFill>
        </p:grpSpPr>
        <p:sp>
          <p:nvSpPr>
            <p:cNvPr id="52" name="Прямоугольник 51"/>
            <p:cNvSpPr/>
            <p:nvPr/>
          </p:nvSpPr>
          <p:spPr>
            <a:xfrm>
              <a:off x="4692820" y="1772824"/>
              <a:ext cx="72000" cy="72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>
                <a:solidFill>
                  <a:srgbClr val="7030A0"/>
                </a:solidFill>
              </a:endParaRPr>
            </a:p>
          </p:txBody>
        </p:sp>
        <p:sp>
          <p:nvSpPr>
            <p:cNvPr id="53" name="Прямоугольник 52"/>
            <p:cNvSpPr/>
            <p:nvPr/>
          </p:nvSpPr>
          <p:spPr>
            <a:xfrm>
              <a:off x="4788992" y="1772824"/>
              <a:ext cx="72000" cy="72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>
                <a:solidFill>
                  <a:srgbClr val="7030A0"/>
                </a:solidFill>
              </a:endParaRPr>
            </a:p>
          </p:txBody>
        </p:sp>
        <p:sp>
          <p:nvSpPr>
            <p:cNvPr id="54" name="Прямоугольник 53"/>
            <p:cNvSpPr/>
            <p:nvPr/>
          </p:nvSpPr>
          <p:spPr>
            <a:xfrm>
              <a:off x="4885164" y="1772824"/>
              <a:ext cx="72000" cy="72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>
                <a:solidFill>
                  <a:srgbClr val="7030A0"/>
                </a:solidFill>
              </a:endParaRPr>
            </a:p>
          </p:txBody>
        </p:sp>
        <p:sp>
          <p:nvSpPr>
            <p:cNvPr id="55" name="Прямоугольник 54"/>
            <p:cNvSpPr/>
            <p:nvPr/>
          </p:nvSpPr>
          <p:spPr>
            <a:xfrm>
              <a:off x="4981336" y="1772824"/>
              <a:ext cx="72000" cy="72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>
                <a:solidFill>
                  <a:srgbClr val="7030A0"/>
                </a:solidFill>
              </a:endParaRPr>
            </a:p>
          </p:txBody>
        </p:sp>
        <p:sp>
          <p:nvSpPr>
            <p:cNvPr id="56" name="Прямоугольник 55"/>
            <p:cNvSpPr/>
            <p:nvPr/>
          </p:nvSpPr>
          <p:spPr>
            <a:xfrm>
              <a:off x="5077508" y="1772824"/>
              <a:ext cx="72000" cy="72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>
                <a:solidFill>
                  <a:srgbClr val="7030A0"/>
                </a:solidFill>
              </a:endParaRPr>
            </a:p>
          </p:txBody>
        </p:sp>
        <p:sp>
          <p:nvSpPr>
            <p:cNvPr id="57" name="Прямоугольник 56"/>
            <p:cNvSpPr/>
            <p:nvPr/>
          </p:nvSpPr>
          <p:spPr>
            <a:xfrm>
              <a:off x="5173680" y="1772824"/>
              <a:ext cx="72000" cy="72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>
                <a:solidFill>
                  <a:srgbClr val="7030A0"/>
                </a:solidFill>
              </a:endParaRPr>
            </a:p>
          </p:txBody>
        </p:sp>
        <p:sp>
          <p:nvSpPr>
            <p:cNvPr id="58" name="Прямоугольник 57"/>
            <p:cNvSpPr/>
            <p:nvPr/>
          </p:nvSpPr>
          <p:spPr>
            <a:xfrm>
              <a:off x="5269852" y="1772824"/>
              <a:ext cx="72000" cy="72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>
                <a:solidFill>
                  <a:srgbClr val="7030A0"/>
                </a:solidFill>
              </a:endParaRPr>
            </a:p>
          </p:txBody>
        </p:sp>
        <p:sp>
          <p:nvSpPr>
            <p:cNvPr id="59" name="Прямоугольник 58"/>
            <p:cNvSpPr/>
            <p:nvPr/>
          </p:nvSpPr>
          <p:spPr>
            <a:xfrm>
              <a:off x="5366024" y="1772824"/>
              <a:ext cx="72000" cy="72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>
                <a:solidFill>
                  <a:srgbClr val="7030A0"/>
                </a:solidFill>
              </a:endParaRPr>
            </a:p>
          </p:txBody>
        </p:sp>
        <p:sp>
          <p:nvSpPr>
            <p:cNvPr id="60" name="Прямоугольник 59"/>
            <p:cNvSpPr/>
            <p:nvPr/>
          </p:nvSpPr>
          <p:spPr>
            <a:xfrm>
              <a:off x="5462196" y="1772824"/>
              <a:ext cx="72000" cy="72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>
                <a:solidFill>
                  <a:srgbClr val="7030A0"/>
                </a:solidFill>
              </a:endParaRPr>
            </a:p>
          </p:txBody>
        </p:sp>
        <p:sp>
          <p:nvSpPr>
            <p:cNvPr id="61" name="Прямоугольник 60"/>
            <p:cNvSpPr/>
            <p:nvPr/>
          </p:nvSpPr>
          <p:spPr>
            <a:xfrm>
              <a:off x="5558368" y="1772824"/>
              <a:ext cx="72000" cy="72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>
                <a:solidFill>
                  <a:srgbClr val="7030A0"/>
                </a:solidFill>
              </a:endParaRPr>
            </a:p>
          </p:txBody>
        </p:sp>
        <p:sp>
          <p:nvSpPr>
            <p:cNvPr id="62" name="Прямоугольник 61"/>
            <p:cNvSpPr/>
            <p:nvPr/>
          </p:nvSpPr>
          <p:spPr>
            <a:xfrm>
              <a:off x="5654540" y="1772824"/>
              <a:ext cx="72000" cy="72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>
                <a:solidFill>
                  <a:srgbClr val="7030A0"/>
                </a:solidFill>
              </a:endParaRPr>
            </a:p>
          </p:txBody>
        </p:sp>
        <p:sp>
          <p:nvSpPr>
            <p:cNvPr id="63" name="Прямоугольник 62"/>
            <p:cNvSpPr/>
            <p:nvPr/>
          </p:nvSpPr>
          <p:spPr>
            <a:xfrm>
              <a:off x="5750712" y="1772824"/>
              <a:ext cx="72000" cy="72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>
                <a:solidFill>
                  <a:srgbClr val="7030A0"/>
                </a:solidFill>
              </a:endParaRPr>
            </a:p>
          </p:txBody>
        </p:sp>
        <p:sp>
          <p:nvSpPr>
            <p:cNvPr id="64" name="Прямоугольник 63"/>
            <p:cNvSpPr/>
            <p:nvPr/>
          </p:nvSpPr>
          <p:spPr>
            <a:xfrm>
              <a:off x="5846884" y="1772824"/>
              <a:ext cx="72000" cy="72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>
                <a:solidFill>
                  <a:srgbClr val="7030A0"/>
                </a:solidFill>
              </a:endParaRPr>
            </a:p>
          </p:txBody>
        </p:sp>
        <p:sp>
          <p:nvSpPr>
            <p:cNvPr id="65" name="Прямоугольник 64"/>
            <p:cNvSpPr/>
            <p:nvPr/>
          </p:nvSpPr>
          <p:spPr>
            <a:xfrm>
              <a:off x="5943056" y="1772824"/>
              <a:ext cx="72000" cy="72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>
                <a:solidFill>
                  <a:srgbClr val="7030A0"/>
                </a:solidFill>
              </a:endParaRPr>
            </a:p>
          </p:txBody>
        </p:sp>
        <p:sp>
          <p:nvSpPr>
            <p:cNvPr id="66" name="Прямоугольник 65"/>
            <p:cNvSpPr/>
            <p:nvPr/>
          </p:nvSpPr>
          <p:spPr>
            <a:xfrm>
              <a:off x="6039228" y="1772824"/>
              <a:ext cx="72000" cy="72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>
                <a:solidFill>
                  <a:srgbClr val="7030A0"/>
                </a:solidFill>
              </a:endParaRPr>
            </a:p>
          </p:txBody>
        </p:sp>
        <p:sp>
          <p:nvSpPr>
            <p:cNvPr id="67" name="Прямоугольник 66"/>
            <p:cNvSpPr/>
            <p:nvPr/>
          </p:nvSpPr>
          <p:spPr>
            <a:xfrm>
              <a:off x="6135400" y="1772824"/>
              <a:ext cx="72000" cy="72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>
                <a:solidFill>
                  <a:srgbClr val="7030A0"/>
                </a:solidFill>
              </a:endParaRPr>
            </a:p>
          </p:txBody>
        </p:sp>
        <p:sp>
          <p:nvSpPr>
            <p:cNvPr id="68" name="Прямоугольник 67"/>
            <p:cNvSpPr/>
            <p:nvPr/>
          </p:nvSpPr>
          <p:spPr>
            <a:xfrm>
              <a:off x="6231572" y="1772824"/>
              <a:ext cx="72000" cy="72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>
                <a:solidFill>
                  <a:srgbClr val="7030A0"/>
                </a:solidFill>
              </a:endParaRPr>
            </a:p>
          </p:txBody>
        </p:sp>
        <p:sp>
          <p:nvSpPr>
            <p:cNvPr id="69" name="Прямоугольник 68"/>
            <p:cNvSpPr/>
            <p:nvPr/>
          </p:nvSpPr>
          <p:spPr>
            <a:xfrm>
              <a:off x="6327744" y="1772824"/>
              <a:ext cx="72000" cy="72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>
                <a:solidFill>
                  <a:srgbClr val="7030A0"/>
                </a:solidFill>
              </a:endParaRPr>
            </a:p>
          </p:txBody>
        </p:sp>
        <p:sp>
          <p:nvSpPr>
            <p:cNvPr id="70" name="Прямоугольник 69"/>
            <p:cNvSpPr/>
            <p:nvPr/>
          </p:nvSpPr>
          <p:spPr>
            <a:xfrm>
              <a:off x="6423916" y="1772824"/>
              <a:ext cx="72000" cy="72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>
                <a:solidFill>
                  <a:srgbClr val="7030A0"/>
                </a:solidFill>
              </a:endParaRPr>
            </a:p>
          </p:txBody>
        </p:sp>
        <p:sp>
          <p:nvSpPr>
            <p:cNvPr id="71" name="Прямоугольник 70"/>
            <p:cNvSpPr/>
            <p:nvPr/>
          </p:nvSpPr>
          <p:spPr>
            <a:xfrm>
              <a:off x="6520088" y="1772824"/>
              <a:ext cx="72000" cy="72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>
                <a:solidFill>
                  <a:srgbClr val="7030A0"/>
                </a:solidFill>
              </a:endParaRPr>
            </a:p>
          </p:txBody>
        </p:sp>
        <p:sp>
          <p:nvSpPr>
            <p:cNvPr id="72" name="Прямоугольник 71"/>
            <p:cNvSpPr/>
            <p:nvPr/>
          </p:nvSpPr>
          <p:spPr>
            <a:xfrm>
              <a:off x="6616260" y="1772824"/>
              <a:ext cx="72000" cy="72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>
                <a:solidFill>
                  <a:srgbClr val="7030A0"/>
                </a:solidFill>
              </a:endParaRPr>
            </a:p>
          </p:txBody>
        </p:sp>
        <p:sp>
          <p:nvSpPr>
            <p:cNvPr id="73" name="Прямоугольник 72"/>
            <p:cNvSpPr/>
            <p:nvPr/>
          </p:nvSpPr>
          <p:spPr>
            <a:xfrm>
              <a:off x="6712432" y="1772824"/>
              <a:ext cx="72000" cy="72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>
                <a:solidFill>
                  <a:srgbClr val="7030A0"/>
                </a:solidFill>
              </a:endParaRPr>
            </a:p>
          </p:txBody>
        </p:sp>
        <p:sp>
          <p:nvSpPr>
            <p:cNvPr id="74" name="Прямоугольник 73"/>
            <p:cNvSpPr/>
            <p:nvPr/>
          </p:nvSpPr>
          <p:spPr>
            <a:xfrm>
              <a:off x="6808604" y="1772824"/>
              <a:ext cx="72000" cy="72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>
                <a:solidFill>
                  <a:srgbClr val="7030A0"/>
                </a:solidFill>
              </a:endParaRPr>
            </a:p>
          </p:txBody>
        </p:sp>
        <p:sp>
          <p:nvSpPr>
            <p:cNvPr id="75" name="Прямоугольник 74"/>
            <p:cNvSpPr/>
            <p:nvPr/>
          </p:nvSpPr>
          <p:spPr>
            <a:xfrm>
              <a:off x="6904776" y="1772824"/>
              <a:ext cx="72000" cy="72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>
                <a:solidFill>
                  <a:srgbClr val="7030A0"/>
                </a:solidFill>
              </a:endParaRPr>
            </a:p>
          </p:txBody>
        </p:sp>
        <p:sp>
          <p:nvSpPr>
            <p:cNvPr id="76" name="Прямоугольник 75"/>
            <p:cNvSpPr/>
            <p:nvPr/>
          </p:nvSpPr>
          <p:spPr>
            <a:xfrm>
              <a:off x="7000948" y="1772824"/>
              <a:ext cx="72000" cy="72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>
                <a:solidFill>
                  <a:srgbClr val="7030A0"/>
                </a:solidFill>
              </a:endParaRPr>
            </a:p>
          </p:txBody>
        </p:sp>
        <p:sp>
          <p:nvSpPr>
            <p:cNvPr id="77" name="Прямоугольник 76"/>
            <p:cNvSpPr/>
            <p:nvPr/>
          </p:nvSpPr>
          <p:spPr>
            <a:xfrm>
              <a:off x="7097120" y="1772824"/>
              <a:ext cx="72000" cy="72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>
                <a:solidFill>
                  <a:srgbClr val="7030A0"/>
                </a:solidFill>
              </a:endParaRPr>
            </a:p>
          </p:txBody>
        </p:sp>
        <p:sp>
          <p:nvSpPr>
            <p:cNvPr id="78" name="Прямоугольник 77"/>
            <p:cNvSpPr/>
            <p:nvPr/>
          </p:nvSpPr>
          <p:spPr>
            <a:xfrm>
              <a:off x="7193292" y="1772824"/>
              <a:ext cx="72000" cy="72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>
                <a:solidFill>
                  <a:srgbClr val="7030A0"/>
                </a:solidFill>
              </a:endParaRPr>
            </a:p>
          </p:txBody>
        </p:sp>
        <p:sp>
          <p:nvSpPr>
            <p:cNvPr id="79" name="Прямоугольник 78"/>
            <p:cNvSpPr/>
            <p:nvPr/>
          </p:nvSpPr>
          <p:spPr>
            <a:xfrm>
              <a:off x="7289464" y="1772824"/>
              <a:ext cx="72000" cy="72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>
                <a:solidFill>
                  <a:srgbClr val="7030A0"/>
                </a:solidFill>
              </a:endParaRPr>
            </a:p>
          </p:txBody>
        </p:sp>
        <p:sp>
          <p:nvSpPr>
            <p:cNvPr id="80" name="Прямоугольник 79"/>
            <p:cNvSpPr/>
            <p:nvPr/>
          </p:nvSpPr>
          <p:spPr>
            <a:xfrm>
              <a:off x="7385636" y="1772824"/>
              <a:ext cx="72000" cy="72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>
                <a:solidFill>
                  <a:srgbClr val="7030A0"/>
                </a:solidFill>
              </a:endParaRPr>
            </a:p>
          </p:txBody>
        </p:sp>
        <p:sp>
          <p:nvSpPr>
            <p:cNvPr id="81" name="Прямоугольник 80"/>
            <p:cNvSpPr/>
            <p:nvPr/>
          </p:nvSpPr>
          <p:spPr>
            <a:xfrm>
              <a:off x="7481808" y="1772824"/>
              <a:ext cx="72000" cy="72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>
                <a:solidFill>
                  <a:srgbClr val="7030A0"/>
                </a:solidFill>
              </a:endParaRPr>
            </a:p>
          </p:txBody>
        </p:sp>
        <p:sp>
          <p:nvSpPr>
            <p:cNvPr id="82" name="Прямоугольник 81"/>
            <p:cNvSpPr/>
            <p:nvPr/>
          </p:nvSpPr>
          <p:spPr>
            <a:xfrm>
              <a:off x="7577980" y="1772824"/>
              <a:ext cx="72000" cy="72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>
                <a:solidFill>
                  <a:srgbClr val="7030A0"/>
                </a:solidFill>
              </a:endParaRPr>
            </a:p>
          </p:txBody>
        </p:sp>
        <p:sp>
          <p:nvSpPr>
            <p:cNvPr id="83" name="Прямоугольник 82"/>
            <p:cNvSpPr/>
            <p:nvPr/>
          </p:nvSpPr>
          <p:spPr>
            <a:xfrm>
              <a:off x="7674152" y="1772824"/>
              <a:ext cx="72000" cy="72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>
                <a:solidFill>
                  <a:srgbClr val="7030A0"/>
                </a:solidFill>
              </a:endParaRPr>
            </a:p>
          </p:txBody>
        </p:sp>
        <p:sp>
          <p:nvSpPr>
            <p:cNvPr id="84" name="Прямоугольник 83"/>
            <p:cNvSpPr/>
            <p:nvPr/>
          </p:nvSpPr>
          <p:spPr>
            <a:xfrm>
              <a:off x="7770324" y="1772824"/>
              <a:ext cx="72000" cy="72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>
                <a:solidFill>
                  <a:srgbClr val="7030A0"/>
                </a:solidFill>
              </a:endParaRPr>
            </a:p>
          </p:txBody>
        </p:sp>
        <p:sp>
          <p:nvSpPr>
            <p:cNvPr id="85" name="Прямоугольник 84"/>
            <p:cNvSpPr/>
            <p:nvPr/>
          </p:nvSpPr>
          <p:spPr>
            <a:xfrm>
              <a:off x="7866496" y="1772824"/>
              <a:ext cx="72000" cy="72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>
                <a:solidFill>
                  <a:srgbClr val="7030A0"/>
                </a:solidFill>
              </a:endParaRPr>
            </a:p>
          </p:txBody>
        </p:sp>
        <p:sp>
          <p:nvSpPr>
            <p:cNvPr id="86" name="Прямоугольник 85"/>
            <p:cNvSpPr/>
            <p:nvPr/>
          </p:nvSpPr>
          <p:spPr>
            <a:xfrm>
              <a:off x="7962668" y="1772824"/>
              <a:ext cx="72000" cy="72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>
                <a:solidFill>
                  <a:srgbClr val="7030A0"/>
                </a:solidFill>
              </a:endParaRPr>
            </a:p>
          </p:txBody>
        </p:sp>
        <p:sp>
          <p:nvSpPr>
            <p:cNvPr id="87" name="Прямоугольник 86"/>
            <p:cNvSpPr/>
            <p:nvPr/>
          </p:nvSpPr>
          <p:spPr>
            <a:xfrm>
              <a:off x="8058840" y="1772824"/>
              <a:ext cx="72000" cy="72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>
                <a:solidFill>
                  <a:srgbClr val="7030A0"/>
                </a:solidFill>
              </a:endParaRPr>
            </a:p>
          </p:txBody>
        </p:sp>
        <p:sp>
          <p:nvSpPr>
            <p:cNvPr id="88" name="Прямоугольник 87"/>
            <p:cNvSpPr/>
            <p:nvPr/>
          </p:nvSpPr>
          <p:spPr>
            <a:xfrm>
              <a:off x="8155012" y="1772824"/>
              <a:ext cx="72000" cy="72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>
                <a:solidFill>
                  <a:srgbClr val="7030A0"/>
                </a:solidFill>
              </a:endParaRPr>
            </a:p>
          </p:txBody>
        </p:sp>
        <p:sp>
          <p:nvSpPr>
            <p:cNvPr id="89" name="Прямоугольник 88"/>
            <p:cNvSpPr/>
            <p:nvPr/>
          </p:nvSpPr>
          <p:spPr>
            <a:xfrm>
              <a:off x="4596648" y="1772816"/>
              <a:ext cx="72000" cy="72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>
                <a:solidFill>
                  <a:srgbClr val="7030A0"/>
                </a:solidFill>
              </a:endParaRPr>
            </a:p>
          </p:txBody>
        </p:sp>
      </p:grpSp>
      <p:pic>
        <p:nvPicPr>
          <p:cNvPr id="17414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740650" y="260350"/>
            <a:ext cx="1074738" cy="261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2" name="Rectangle 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Century Schoolbook" pitchFamily="18" charset="0"/>
            </a:endParaRPr>
          </a:p>
        </p:txBody>
      </p:sp>
      <p:sp>
        <p:nvSpPr>
          <p:cNvPr id="7173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Century Schoolbook" pitchFamily="18" charset="0"/>
            </a:endParaRPr>
          </a:p>
        </p:txBody>
      </p:sp>
      <p:sp>
        <p:nvSpPr>
          <p:cNvPr id="7174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Century Schoolbook" pitchFamily="18" charset="0"/>
            </a:endParaRPr>
          </a:p>
        </p:txBody>
      </p:sp>
      <p:sp>
        <p:nvSpPr>
          <p:cNvPr id="7175" name="Rectangle 1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Century Schoolbook" pitchFamily="18" charset="0"/>
            </a:endParaRPr>
          </a:p>
        </p:txBody>
      </p:sp>
      <p:sp>
        <p:nvSpPr>
          <p:cNvPr id="7176" name="Rectangle 2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Century Schoolbook" pitchFamily="18" charset="0"/>
            </a:endParaRPr>
          </a:p>
        </p:txBody>
      </p:sp>
      <p:sp>
        <p:nvSpPr>
          <p:cNvPr id="7177" name="Rectangle 2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Century Schoolbook" pitchFamily="18" charset="0"/>
            </a:endParaRPr>
          </a:p>
        </p:txBody>
      </p:sp>
      <p:sp>
        <p:nvSpPr>
          <p:cNvPr id="7178" name="Rectangle 2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Century Schoolbook" pitchFamily="18" charset="0"/>
            </a:endParaRPr>
          </a:p>
        </p:txBody>
      </p:sp>
      <p:sp>
        <p:nvSpPr>
          <p:cNvPr id="7179" name="Rectangle 3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Century Schoolbook" pitchFamily="18" charset="0"/>
            </a:endParaRPr>
          </a:p>
        </p:txBody>
      </p:sp>
      <p:sp>
        <p:nvSpPr>
          <p:cNvPr id="718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Century Schoolbook" pitchFamily="18" charset="0"/>
            </a:endParaRPr>
          </a:p>
        </p:txBody>
      </p:sp>
      <p:pic>
        <p:nvPicPr>
          <p:cNvPr id="7181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740650" y="260350"/>
            <a:ext cx="1074738" cy="261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Заголовок 1"/>
          <p:cNvSpPr txBox="1">
            <a:spLocks/>
          </p:cNvSpPr>
          <p:nvPr/>
        </p:nvSpPr>
        <p:spPr>
          <a:xfrm>
            <a:off x="250825" y="115888"/>
            <a:ext cx="8208963" cy="504825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2400" b="1" dirty="0">
                <a:solidFill>
                  <a:srgbClr val="4E2A64"/>
                </a:solidFill>
                <a:latin typeface="Times New Roman" pitchFamily="18" charset="0"/>
                <a:cs typeface="Times New Roman" pitchFamily="18" charset="0"/>
              </a:rPr>
              <a:t>1.2. Динамика материальной точки</a:t>
            </a:r>
            <a:endParaRPr lang="ru-RU" sz="2400" dirty="0">
              <a:solidFill>
                <a:srgbClr val="4E2A64"/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7183" name="Прямоугольник 34"/>
          <p:cNvSpPr>
            <a:spLocks noChangeArrowheads="1"/>
          </p:cNvSpPr>
          <p:nvPr/>
        </p:nvSpPr>
        <p:spPr bwMode="auto">
          <a:xfrm>
            <a:off x="2484438" y="980728"/>
            <a:ext cx="3959225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600" b="1" dirty="0">
                <a:solidFill>
                  <a:srgbClr val="740000"/>
                </a:solidFill>
                <a:latin typeface="Times New Roman" pitchFamily="18" charset="0"/>
                <a:cs typeface="Times New Roman" pitchFamily="18" charset="0"/>
              </a:rPr>
              <a:t>Движение тел с переменной массой (реактивное движение)</a:t>
            </a:r>
            <a:endParaRPr lang="ru-RU" sz="1600" dirty="0">
              <a:solidFill>
                <a:srgbClr val="74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184" name="Прямоугольник 35"/>
          <p:cNvSpPr>
            <a:spLocks noChangeArrowheads="1"/>
          </p:cNvSpPr>
          <p:nvPr/>
        </p:nvSpPr>
        <p:spPr bwMode="auto">
          <a:xfrm>
            <a:off x="2411413" y="1817340"/>
            <a:ext cx="2230437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1600" i="1">
                <a:solidFill>
                  <a:srgbClr val="740000"/>
                </a:solidFill>
                <a:latin typeface="Times New Roman" pitchFamily="18" charset="0"/>
                <a:cs typeface="Times New Roman" pitchFamily="18" charset="0"/>
              </a:rPr>
              <a:t>Уравнение Мещерского</a:t>
            </a:r>
          </a:p>
        </p:txBody>
      </p:sp>
      <p:graphicFrame>
        <p:nvGraphicFramePr>
          <p:cNvPr id="7170" name="Object 6"/>
          <p:cNvGraphicFramePr>
            <a:graphicFrameLocks noChangeAspect="1"/>
          </p:cNvGraphicFramePr>
          <p:nvPr/>
        </p:nvGraphicFramePr>
        <p:xfrm>
          <a:off x="2483768" y="2249488"/>
          <a:ext cx="3959225" cy="1381125"/>
        </p:xfrm>
        <a:graphic>
          <a:graphicData uri="http://schemas.openxmlformats.org/presentationml/2006/ole">
            <p:oleObj spid="_x0000_s7170" name="Equation" r:id="rId4" imgW="1130040" imgH="393480" progId="Equation.DSMT4">
              <p:embed/>
            </p:oleObj>
          </a:graphicData>
        </a:graphic>
      </p:graphicFrame>
      <p:sp>
        <p:nvSpPr>
          <p:cNvPr id="7185" name="Прямоугольник 38"/>
          <p:cNvSpPr>
            <a:spLocks noChangeArrowheads="1"/>
          </p:cNvSpPr>
          <p:nvPr/>
        </p:nvSpPr>
        <p:spPr bwMode="auto">
          <a:xfrm>
            <a:off x="2411413" y="3954463"/>
            <a:ext cx="2189162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1600" i="1">
                <a:solidFill>
                  <a:srgbClr val="740000"/>
                </a:solidFill>
                <a:latin typeface="Times New Roman" pitchFamily="18" charset="0"/>
                <a:cs typeface="Times New Roman" pitchFamily="18" charset="0"/>
              </a:rPr>
              <a:t>Формула Циолковского</a:t>
            </a:r>
          </a:p>
        </p:txBody>
      </p:sp>
      <p:graphicFrame>
        <p:nvGraphicFramePr>
          <p:cNvPr id="7171" name="Object 7"/>
          <p:cNvGraphicFramePr>
            <a:graphicFrameLocks noChangeAspect="1"/>
          </p:cNvGraphicFramePr>
          <p:nvPr/>
        </p:nvGraphicFramePr>
        <p:xfrm>
          <a:off x="2483768" y="4365624"/>
          <a:ext cx="4261976" cy="1727671"/>
        </p:xfrm>
        <a:graphic>
          <a:graphicData uri="http://schemas.openxmlformats.org/presentationml/2006/ole">
            <p:oleObj spid="_x0000_s7171" name="Equation" r:id="rId5" imgW="1041120" imgH="431640" progId="Equation.DSMT4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8" name="Rectangle 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Century Schoolbook" pitchFamily="18" charset="0"/>
            </a:endParaRPr>
          </a:p>
        </p:txBody>
      </p:sp>
      <p:sp>
        <p:nvSpPr>
          <p:cNvPr id="8199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Century Schoolbook" pitchFamily="18" charset="0"/>
            </a:endParaRPr>
          </a:p>
        </p:txBody>
      </p:sp>
      <p:sp>
        <p:nvSpPr>
          <p:cNvPr id="8200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Century Schoolbook" pitchFamily="18" charset="0"/>
            </a:endParaRPr>
          </a:p>
        </p:txBody>
      </p:sp>
      <p:sp>
        <p:nvSpPr>
          <p:cNvPr id="8201" name="Rectangle 1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Century Schoolbook" pitchFamily="18" charset="0"/>
            </a:endParaRPr>
          </a:p>
        </p:txBody>
      </p:sp>
      <p:sp>
        <p:nvSpPr>
          <p:cNvPr id="8202" name="Rectangle 2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Century Schoolbook" pitchFamily="18" charset="0"/>
            </a:endParaRPr>
          </a:p>
        </p:txBody>
      </p:sp>
      <p:sp>
        <p:nvSpPr>
          <p:cNvPr id="8203" name="Rectangle 2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Century Schoolbook" pitchFamily="18" charset="0"/>
            </a:endParaRPr>
          </a:p>
        </p:txBody>
      </p:sp>
      <p:sp>
        <p:nvSpPr>
          <p:cNvPr id="8204" name="Rectangle 2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Century Schoolbook" pitchFamily="18" charset="0"/>
            </a:endParaRPr>
          </a:p>
        </p:txBody>
      </p:sp>
      <p:sp>
        <p:nvSpPr>
          <p:cNvPr id="8205" name="Rectangle 3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Century Schoolbook" pitchFamily="18" charset="0"/>
            </a:endParaRPr>
          </a:p>
        </p:txBody>
      </p:sp>
      <p:sp>
        <p:nvSpPr>
          <p:cNvPr id="820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Century Schoolbook" pitchFamily="18" charset="0"/>
            </a:endParaRPr>
          </a:p>
        </p:txBody>
      </p:sp>
      <p:pic>
        <p:nvPicPr>
          <p:cNvPr id="8207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740650" y="260350"/>
            <a:ext cx="1074738" cy="261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Заголовок 1"/>
          <p:cNvSpPr txBox="1">
            <a:spLocks/>
          </p:cNvSpPr>
          <p:nvPr/>
        </p:nvSpPr>
        <p:spPr>
          <a:xfrm>
            <a:off x="250825" y="115888"/>
            <a:ext cx="8208963" cy="504825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2400" b="1" dirty="0">
                <a:solidFill>
                  <a:srgbClr val="4E2A64"/>
                </a:solidFill>
                <a:latin typeface="Times New Roman" pitchFamily="18" charset="0"/>
                <a:cs typeface="Times New Roman" pitchFamily="18" charset="0"/>
              </a:rPr>
              <a:t>1.3. Работа и энергия</a:t>
            </a:r>
            <a:endParaRPr lang="ru-RU" sz="2400" dirty="0">
              <a:solidFill>
                <a:srgbClr val="4E2A64"/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8209" name="Прямоугольник 4"/>
          <p:cNvSpPr>
            <a:spLocks noChangeArrowheads="1"/>
          </p:cNvSpPr>
          <p:nvPr/>
        </p:nvSpPr>
        <p:spPr bwMode="auto">
          <a:xfrm>
            <a:off x="250825" y="1053767"/>
            <a:ext cx="2297113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1600" b="1" dirty="0">
                <a:solidFill>
                  <a:srgbClr val="740000"/>
                </a:solidFill>
                <a:latin typeface="Times New Roman" pitchFamily="18" charset="0"/>
                <a:cs typeface="Times New Roman" pitchFamily="18" charset="0"/>
              </a:rPr>
              <a:t>Кинетическая энергия</a:t>
            </a:r>
            <a:endParaRPr lang="ru-RU" sz="1600" dirty="0">
              <a:solidFill>
                <a:srgbClr val="74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8194" name="Object 1"/>
          <p:cNvGraphicFramePr>
            <a:graphicFrameLocks noChangeAspect="1"/>
          </p:cNvGraphicFramePr>
          <p:nvPr/>
        </p:nvGraphicFramePr>
        <p:xfrm>
          <a:off x="755649" y="1334852"/>
          <a:ext cx="1728119" cy="1158044"/>
        </p:xfrm>
        <a:graphic>
          <a:graphicData uri="http://schemas.openxmlformats.org/presentationml/2006/ole">
            <p:oleObj spid="_x0000_s8194" name="Equation" r:id="rId4" imgW="634680" imgH="419040" progId="Equation.DSMT4">
              <p:embed/>
            </p:oleObj>
          </a:graphicData>
        </a:graphic>
      </p:graphicFrame>
      <p:sp>
        <p:nvSpPr>
          <p:cNvPr id="8210" name="Прямоугольник 7"/>
          <p:cNvSpPr>
            <a:spLocks noChangeArrowheads="1"/>
          </p:cNvSpPr>
          <p:nvPr/>
        </p:nvSpPr>
        <p:spPr bwMode="auto">
          <a:xfrm>
            <a:off x="250825" y="2565400"/>
            <a:ext cx="2439988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1600" b="1">
                <a:solidFill>
                  <a:srgbClr val="740000"/>
                </a:solidFill>
                <a:latin typeface="Times New Roman" pitchFamily="18" charset="0"/>
                <a:cs typeface="Times New Roman" pitchFamily="18" charset="0"/>
              </a:rPr>
              <a:t>Потенциальная энергия</a:t>
            </a:r>
            <a:endParaRPr lang="ru-RU" sz="1600">
              <a:solidFill>
                <a:srgbClr val="74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8195" name="Object 3"/>
          <p:cNvGraphicFramePr>
            <a:graphicFrameLocks noChangeAspect="1"/>
          </p:cNvGraphicFramePr>
          <p:nvPr/>
        </p:nvGraphicFramePr>
        <p:xfrm>
          <a:off x="755650" y="2924175"/>
          <a:ext cx="1914644" cy="715215"/>
        </p:xfrm>
        <a:graphic>
          <a:graphicData uri="http://schemas.openxmlformats.org/presentationml/2006/ole">
            <p:oleObj spid="_x0000_s8195" name="Equation" r:id="rId5" imgW="634449" imgH="241091" progId="Equation.DSMT4">
              <p:embed/>
            </p:oleObj>
          </a:graphicData>
        </a:graphic>
      </p:graphicFrame>
      <p:sp>
        <p:nvSpPr>
          <p:cNvPr id="8211" name="Прямоугольник 10"/>
          <p:cNvSpPr>
            <a:spLocks noChangeArrowheads="1"/>
          </p:cNvSpPr>
          <p:nvPr/>
        </p:nvSpPr>
        <p:spPr bwMode="auto">
          <a:xfrm>
            <a:off x="250825" y="3656137"/>
            <a:ext cx="1493838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1600" b="1" dirty="0">
                <a:solidFill>
                  <a:srgbClr val="740000"/>
                </a:solidFill>
                <a:latin typeface="Times New Roman" pitchFamily="18" charset="0"/>
                <a:cs typeface="Times New Roman" pitchFamily="18" charset="0"/>
              </a:rPr>
              <a:t>Работа (силы)</a:t>
            </a:r>
            <a:endParaRPr lang="ru-RU" sz="1600" dirty="0">
              <a:solidFill>
                <a:srgbClr val="74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8196" name="Object 5"/>
          <p:cNvGraphicFramePr>
            <a:graphicFrameLocks noChangeAspect="1"/>
          </p:cNvGraphicFramePr>
          <p:nvPr/>
        </p:nvGraphicFramePr>
        <p:xfrm>
          <a:off x="755650" y="4033962"/>
          <a:ext cx="2116772" cy="664128"/>
        </p:xfrm>
        <a:graphic>
          <a:graphicData uri="http://schemas.openxmlformats.org/presentationml/2006/ole">
            <p:oleObj spid="_x0000_s8196" name="Equation" r:id="rId6" imgW="634449" imgH="215713" progId="Equation.DSMT4">
              <p:embed/>
            </p:oleObj>
          </a:graphicData>
        </a:graphic>
      </p:graphicFrame>
      <p:pic>
        <p:nvPicPr>
          <p:cNvPr id="8212" name="Рисунок 13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059113" y="1382713"/>
            <a:ext cx="5400675" cy="417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213" name="Прямоугольник 14"/>
          <p:cNvSpPr>
            <a:spLocks noChangeArrowheads="1"/>
          </p:cNvSpPr>
          <p:nvPr/>
        </p:nvSpPr>
        <p:spPr bwMode="auto">
          <a:xfrm>
            <a:off x="4778375" y="5559425"/>
            <a:ext cx="2360613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sz="1600" b="1">
                <a:solidFill>
                  <a:srgbClr val="740000"/>
                </a:solidFill>
                <a:latin typeface="Times New Roman" pitchFamily="18" charset="0"/>
                <a:cs typeface="Times New Roman" pitchFamily="18" charset="0"/>
              </a:rPr>
              <a:t>Геометрический смысл</a:t>
            </a:r>
          </a:p>
          <a:p>
            <a:pPr algn="ctr"/>
            <a:r>
              <a:rPr lang="ru-RU" sz="1600" b="1">
                <a:solidFill>
                  <a:srgbClr val="740000"/>
                </a:solidFill>
                <a:latin typeface="Times New Roman" pitchFamily="18" charset="0"/>
                <a:cs typeface="Times New Roman" pitchFamily="18" charset="0"/>
              </a:rPr>
              <a:t>работы</a:t>
            </a:r>
            <a:endParaRPr lang="ru-RU" sz="1600">
              <a:solidFill>
                <a:srgbClr val="74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214" name="Прямоугольник 15"/>
          <p:cNvSpPr>
            <a:spLocks noChangeArrowheads="1"/>
          </p:cNvSpPr>
          <p:nvPr/>
        </p:nvSpPr>
        <p:spPr bwMode="auto">
          <a:xfrm>
            <a:off x="250825" y="4889475"/>
            <a:ext cx="1174750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1600" b="1" dirty="0">
                <a:solidFill>
                  <a:srgbClr val="740000"/>
                </a:solidFill>
                <a:latin typeface="Times New Roman" pitchFamily="18" charset="0"/>
                <a:cs typeface="Times New Roman" pitchFamily="18" charset="0"/>
              </a:rPr>
              <a:t>Мощность</a:t>
            </a:r>
            <a:endParaRPr lang="ru-RU" sz="1600" dirty="0">
              <a:solidFill>
                <a:srgbClr val="74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8197" name="Object 7"/>
          <p:cNvGraphicFramePr>
            <a:graphicFrameLocks noChangeAspect="1"/>
          </p:cNvGraphicFramePr>
          <p:nvPr/>
        </p:nvGraphicFramePr>
        <p:xfrm>
          <a:off x="755649" y="5156895"/>
          <a:ext cx="2589149" cy="1152425"/>
        </p:xfrm>
        <a:graphic>
          <a:graphicData uri="http://schemas.openxmlformats.org/presentationml/2006/ole">
            <p:oleObj spid="_x0000_s8197" name="Equation" r:id="rId8" imgW="876240" imgH="393480" progId="Equation.DSMT4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Rectangle 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Century Schoolbook" pitchFamily="18" charset="0"/>
            </a:endParaRPr>
          </a:p>
        </p:txBody>
      </p:sp>
      <p:sp>
        <p:nvSpPr>
          <p:cNvPr id="9220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Century Schoolbook" pitchFamily="18" charset="0"/>
            </a:endParaRPr>
          </a:p>
        </p:txBody>
      </p:sp>
      <p:sp>
        <p:nvSpPr>
          <p:cNvPr id="9221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Century Schoolbook" pitchFamily="18" charset="0"/>
            </a:endParaRPr>
          </a:p>
        </p:txBody>
      </p:sp>
      <p:sp>
        <p:nvSpPr>
          <p:cNvPr id="9222" name="Rectangle 1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Century Schoolbook" pitchFamily="18" charset="0"/>
            </a:endParaRPr>
          </a:p>
        </p:txBody>
      </p:sp>
      <p:sp>
        <p:nvSpPr>
          <p:cNvPr id="9223" name="Rectangle 2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Century Schoolbook" pitchFamily="18" charset="0"/>
            </a:endParaRPr>
          </a:p>
        </p:txBody>
      </p:sp>
      <p:sp>
        <p:nvSpPr>
          <p:cNvPr id="9224" name="Rectangle 2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Century Schoolbook" pitchFamily="18" charset="0"/>
            </a:endParaRPr>
          </a:p>
        </p:txBody>
      </p:sp>
      <p:sp>
        <p:nvSpPr>
          <p:cNvPr id="9225" name="Rectangle 2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Century Schoolbook" pitchFamily="18" charset="0"/>
            </a:endParaRPr>
          </a:p>
        </p:txBody>
      </p:sp>
      <p:sp>
        <p:nvSpPr>
          <p:cNvPr id="9226" name="Rectangle 3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Century Schoolbook" pitchFamily="18" charset="0"/>
            </a:endParaRPr>
          </a:p>
        </p:txBody>
      </p:sp>
      <p:sp>
        <p:nvSpPr>
          <p:cNvPr id="9227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Century Schoolbook" pitchFamily="18" charset="0"/>
            </a:endParaRPr>
          </a:p>
        </p:txBody>
      </p:sp>
      <p:pic>
        <p:nvPicPr>
          <p:cNvPr id="9228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740650" y="260350"/>
            <a:ext cx="1074738" cy="261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Заголовок 1"/>
          <p:cNvSpPr txBox="1">
            <a:spLocks/>
          </p:cNvSpPr>
          <p:nvPr/>
        </p:nvSpPr>
        <p:spPr>
          <a:xfrm>
            <a:off x="250825" y="115888"/>
            <a:ext cx="8208963" cy="504825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2400" b="1" dirty="0">
                <a:solidFill>
                  <a:srgbClr val="4E2A64"/>
                </a:solidFill>
                <a:latin typeface="Times New Roman" pitchFamily="18" charset="0"/>
                <a:cs typeface="Times New Roman" pitchFamily="18" charset="0"/>
              </a:rPr>
              <a:t>1.3. Работа и энергия</a:t>
            </a:r>
            <a:endParaRPr lang="ru-RU" sz="2400" dirty="0">
              <a:solidFill>
                <a:srgbClr val="4E2A64"/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graphicFrame>
        <p:nvGraphicFramePr>
          <p:cNvPr id="15" name="Таблица 14"/>
          <p:cNvGraphicFramePr>
            <a:graphicFrameLocks noGrp="1"/>
          </p:cNvGraphicFramePr>
          <p:nvPr/>
        </p:nvGraphicFramePr>
        <p:xfrm>
          <a:off x="179388" y="1227237"/>
          <a:ext cx="8526462" cy="3386138"/>
        </p:xfrm>
        <a:graphic>
          <a:graphicData uri="http://schemas.openxmlformats.org/drawingml/2006/table">
            <a:tbl>
              <a:tblPr/>
              <a:tblGrid>
                <a:gridCol w="1619250"/>
                <a:gridCol w="1887537"/>
                <a:gridCol w="1090613"/>
                <a:gridCol w="1354137"/>
                <a:gridCol w="1630363"/>
                <a:gridCol w="944562"/>
              </a:tblGrid>
              <a:tr h="9223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Взаимодействие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Описание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Частица- </a:t>
                      </a: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переносчик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Относительная сила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Зависимость </a:t>
                      </a:r>
                      <a:b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от расстояния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Радиус действия, м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159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Гравитационное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общая теория относительности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гравитон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1/</a:t>
                      </a:r>
                      <a:r>
                        <a:rPr kumimoji="0" lang="ru-RU" sz="14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r</a:t>
                      </a:r>
                      <a:r>
                        <a:rPr kumimoji="0" lang="ru-RU" sz="1400" b="0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∞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159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Слабое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теория электрослабого взаимодействия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бозоны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</a:t>
                      </a:r>
                      <a:r>
                        <a:rPr kumimoji="0" lang="ru-RU" sz="1400" b="0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25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</a:t>
                      </a:r>
                      <a:r>
                        <a:rPr kumimoji="0" lang="ru-RU" sz="1400" b="0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–</a:t>
                      </a:r>
                      <a:r>
                        <a:rPr kumimoji="0" lang="en-US" sz="1400" b="0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18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159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Электромагнитное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квантовая электродинамическая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фотон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</a:t>
                      </a:r>
                      <a:r>
                        <a:rPr kumimoji="0" lang="ru-RU" sz="1400" b="0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36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1/</a:t>
                      </a:r>
                      <a:r>
                        <a:rPr kumimoji="0" lang="ru-RU" sz="14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r</a:t>
                      </a:r>
                      <a:r>
                        <a:rPr kumimoji="0" lang="ru-RU" sz="1400" b="0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∞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159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Сильное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квантовая хромодинамическая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глюон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</a:t>
                      </a:r>
                      <a:r>
                        <a:rPr kumimoji="0" lang="ru-RU" sz="1400" b="0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38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</a:t>
                      </a:r>
                      <a:r>
                        <a:rPr kumimoji="0" lang="ru-RU" sz="1400" b="0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–</a:t>
                      </a:r>
                      <a:r>
                        <a:rPr kumimoji="0" lang="en-US" sz="1400" b="0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r>
                        <a:rPr kumimoji="0" lang="ru-RU" sz="1400" b="0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9274" name="Rectangle 10"/>
          <p:cNvSpPr>
            <a:spLocks noChangeArrowheads="1"/>
          </p:cNvSpPr>
          <p:nvPr/>
        </p:nvSpPr>
        <p:spPr bwMode="auto">
          <a:xfrm>
            <a:off x="1763713" y="836712"/>
            <a:ext cx="5807075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1600" b="1" dirty="0">
                <a:solidFill>
                  <a:srgbClr val="74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Фундаментальные взаимодействия</a:t>
            </a:r>
            <a:endParaRPr lang="ru-RU" sz="1600" dirty="0">
              <a:solidFill>
                <a:srgbClr val="740000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9275" name="Прямоугольник 29"/>
          <p:cNvSpPr>
            <a:spLocks noChangeArrowheads="1"/>
          </p:cNvSpPr>
          <p:nvPr/>
        </p:nvSpPr>
        <p:spPr bwMode="auto">
          <a:xfrm>
            <a:off x="504056" y="5301208"/>
            <a:ext cx="4572000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600" b="1" dirty="0">
                <a:solidFill>
                  <a:srgbClr val="740000"/>
                </a:solidFill>
                <a:latin typeface="Times New Roman" pitchFamily="18" charset="0"/>
                <a:cs typeface="Times New Roman" pitchFamily="18" charset="0"/>
              </a:rPr>
              <a:t>Закон сохранения механической энергии</a:t>
            </a:r>
            <a:endParaRPr lang="ru-RU" sz="1600" dirty="0">
              <a:solidFill>
                <a:srgbClr val="74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9218" name="Object 7"/>
          <p:cNvGraphicFramePr>
            <a:graphicFrameLocks noChangeAspect="1"/>
          </p:cNvGraphicFramePr>
          <p:nvPr/>
        </p:nvGraphicFramePr>
        <p:xfrm>
          <a:off x="864096" y="5805264"/>
          <a:ext cx="3672300" cy="908050"/>
        </p:xfrm>
        <a:graphic>
          <a:graphicData uri="http://schemas.openxmlformats.org/presentationml/2006/ole">
            <p:oleObj spid="_x0000_s9218" name="Equation" r:id="rId4" imgW="990600" imgH="241300" progId="Equation.DSMT4">
              <p:embed/>
            </p:oleObj>
          </a:graphicData>
        </a:graphic>
      </p:graphicFrame>
      <p:graphicFrame>
        <p:nvGraphicFramePr>
          <p:cNvPr id="2" name="Object 3"/>
          <p:cNvGraphicFramePr>
            <a:graphicFrameLocks noChangeAspect="1"/>
          </p:cNvGraphicFramePr>
          <p:nvPr/>
        </p:nvGraphicFramePr>
        <p:xfrm>
          <a:off x="6295225" y="2924944"/>
          <a:ext cx="1373119" cy="272033"/>
        </p:xfrm>
        <a:graphic>
          <a:graphicData uri="http://schemas.openxmlformats.org/presentationml/2006/ole">
            <p:oleObj spid="_x0000_s9219" name="Equation" r:id="rId5" imgW="1002430" imgH="203024" progId="Equation.DSMT4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8" name="Рисунок 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48064" y="2371055"/>
            <a:ext cx="3671888" cy="3240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6" name="Рисунок 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5288" y="2205038"/>
            <a:ext cx="3960812" cy="3600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3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740650" y="260350"/>
            <a:ext cx="1074738" cy="261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Заголовок 1"/>
          <p:cNvSpPr txBox="1">
            <a:spLocks/>
          </p:cNvSpPr>
          <p:nvPr/>
        </p:nvSpPr>
        <p:spPr>
          <a:xfrm>
            <a:off x="250825" y="115888"/>
            <a:ext cx="8208963" cy="504825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2400" b="1" dirty="0">
                <a:solidFill>
                  <a:srgbClr val="4E2A64"/>
                </a:solidFill>
                <a:latin typeface="Times New Roman" pitchFamily="18" charset="0"/>
                <a:cs typeface="Times New Roman" pitchFamily="18" charset="0"/>
              </a:rPr>
              <a:t>1.4. Вращательное движение тел</a:t>
            </a:r>
            <a:endParaRPr lang="ru-RU" sz="2400" dirty="0">
              <a:solidFill>
                <a:srgbClr val="4E2A64"/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10245" name="Прямоугольник 4"/>
          <p:cNvSpPr>
            <a:spLocks noChangeArrowheads="1"/>
          </p:cNvSpPr>
          <p:nvPr/>
        </p:nvSpPr>
        <p:spPr bwMode="auto">
          <a:xfrm>
            <a:off x="3922733" y="692696"/>
            <a:ext cx="1513363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1600" b="1" dirty="0" smtClean="0">
                <a:solidFill>
                  <a:srgbClr val="740000"/>
                </a:solidFill>
                <a:latin typeface="Times New Roman" pitchFamily="18" charset="0"/>
                <a:cs typeface="Times New Roman" pitchFamily="18" charset="0"/>
              </a:rPr>
              <a:t>Момент </a:t>
            </a:r>
            <a:r>
              <a:rPr lang="ru-RU" sz="1600" b="1" dirty="0">
                <a:solidFill>
                  <a:srgbClr val="740000"/>
                </a:solidFill>
                <a:latin typeface="Times New Roman" pitchFamily="18" charset="0"/>
                <a:cs typeface="Times New Roman" pitchFamily="18" charset="0"/>
              </a:rPr>
              <a:t>силы</a:t>
            </a:r>
            <a:r>
              <a:rPr lang="ru-RU" sz="1600" dirty="0">
                <a:solidFill>
                  <a:srgbClr val="74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graphicFrame>
        <p:nvGraphicFramePr>
          <p:cNvPr id="10242" name="Object 1"/>
          <p:cNvGraphicFramePr>
            <a:graphicFrameLocks noChangeAspect="1"/>
          </p:cNvGraphicFramePr>
          <p:nvPr/>
        </p:nvGraphicFramePr>
        <p:xfrm>
          <a:off x="3053676" y="1124496"/>
          <a:ext cx="3102500" cy="1079574"/>
        </p:xfrm>
        <a:graphic>
          <a:graphicData uri="http://schemas.openxmlformats.org/presentationml/2006/ole">
            <p:oleObj spid="_x0000_s10242" name="Equation" r:id="rId6" imgW="825500" imgH="279400" progId="Equation.DSMT4">
              <p:embed/>
            </p:oleObj>
          </a:graphicData>
        </a:graphic>
      </p:graphicFrame>
      <p:sp>
        <p:nvSpPr>
          <p:cNvPr id="10247" name="Прямоугольник 8"/>
          <p:cNvSpPr>
            <a:spLocks noChangeArrowheads="1"/>
          </p:cNvSpPr>
          <p:nvPr/>
        </p:nvSpPr>
        <p:spPr bwMode="auto">
          <a:xfrm>
            <a:off x="1187450" y="5949950"/>
            <a:ext cx="2376488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600" b="1">
                <a:solidFill>
                  <a:srgbClr val="740000"/>
                </a:solidFill>
                <a:latin typeface="Times New Roman" pitchFamily="18" charset="0"/>
                <a:cs typeface="Times New Roman" pitchFamily="18" charset="0"/>
              </a:rPr>
              <a:t>Направление вращающего момента</a:t>
            </a:r>
            <a:endParaRPr lang="ru-RU" sz="1600">
              <a:solidFill>
                <a:srgbClr val="74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49" name="Прямоугольник 12"/>
          <p:cNvSpPr>
            <a:spLocks noChangeArrowheads="1"/>
          </p:cNvSpPr>
          <p:nvPr/>
        </p:nvSpPr>
        <p:spPr bwMode="auto">
          <a:xfrm>
            <a:off x="6011664" y="5611142"/>
            <a:ext cx="2227263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1600" b="1" dirty="0">
                <a:solidFill>
                  <a:srgbClr val="740000"/>
                </a:solidFill>
                <a:latin typeface="Times New Roman" pitchFamily="18" charset="0"/>
                <a:cs typeface="Times New Roman" pitchFamily="18" charset="0"/>
              </a:rPr>
              <a:t>Правило правой руки</a:t>
            </a:r>
            <a:endParaRPr lang="ru-RU" sz="1600" dirty="0">
              <a:solidFill>
                <a:srgbClr val="74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71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740650" y="260350"/>
            <a:ext cx="1074738" cy="261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272" name="Заголовок 1"/>
          <p:cNvSpPr txBox="1">
            <a:spLocks/>
          </p:cNvSpPr>
          <p:nvPr/>
        </p:nvSpPr>
        <p:spPr bwMode="auto">
          <a:xfrm>
            <a:off x="250825" y="115888"/>
            <a:ext cx="8208963" cy="50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r>
              <a:rPr lang="ru-RU" sz="2400" b="1">
                <a:solidFill>
                  <a:srgbClr val="4E2A64"/>
                </a:solidFill>
                <a:latin typeface="Times New Roman" pitchFamily="18" charset="0"/>
                <a:cs typeface="Times New Roman" pitchFamily="18" charset="0"/>
              </a:rPr>
              <a:t>1.4. Вращательное движение тел</a:t>
            </a:r>
            <a:endParaRPr lang="ru-RU" sz="2400">
              <a:solidFill>
                <a:srgbClr val="4E2A64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273" name="Прямоугольник 13"/>
          <p:cNvSpPr>
            <a:spLocks noChangeArrowheads="1"/>
          </p:cNvSpPr>
          <p:nvPr/>
        </p:nvSpPr>
        <p:spPr bwMode="auto">
          <a:xfrm>
            <a:off x="755650" y="908050"/>
            <a:ext cx="1871663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1600" b="1" dirty="0">
                <a:solidFill>
                  <a:srgbClr val="740000"/>
                </a:solidFill>
                <a:latin typeface="Times New Roman" pitchFamily="18" charset="0"/>
                <a:cs typeface="Times New Roman" pitchFamily="18" charset="0"/>
              </a:rPr>
              <a:t>Момент импульса</a:t>
            </a:r>
            <a:endParaRPr lang="ru-RU" sz="1600" dirty="0">
              <a:solidFill>
                <a:srgbClr val="74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1266" name="Object 3"/>
          <p:cNvGraphicFramePr>
            <a:graphicFrameLocks noChangeAspect="1"/>
          </p:cNvGraphicFramePr>
          <p:nvPr/>
        </p:nvGraphicFramePr>
        <p:xfrm>
          <a:off x="755650" y="1339850"/>
          <a:ext cx="1719263" cy="649288"/>
        </p:xfrm>
        <a:graphic>
          <a:graphicData uri="http://schemas.openxmlformats.org/presentationml/2006/ole">
            <p:oleObj spid="_x0000_s11266" name="Equation" r:id="rId4" imgW="749300" imgH="279400" progId="Equation.DSMT4">
              <p:embed/>
            </p:oleObj>
          </a:graphicData>
        </a:graphic>
      </p:graphicFrame>
      <p:graphicFrame>
        <p:nvGraphicFramePr>
          <p:cNvPr id="11267" name="Object 4"/>
          <p:cNvGraphicFramePr>
            <a:graphicFrameLocks noChangeAspect="1"/>
          </p:cNvGraphicFramePr>
          <p:nvPr/>
        </p:nvGraphicFramePr>
        <p:xfrm>
          <a:off x="755650" y="2119313"/>
          <a:ext cx="1008063" cy="361950"/>
        </p:xfrm>
        <a:graphic>
          <a:graphicData uri="http://schemas.openxmlformats.org/presentationml/2006/ole">
            <p:oleObj spid="_x0000_s11267" name="Equation" r:id="rId5" imgW="495000" imgH="177480" progId="Equation.DSMT4">
              <p:embed/>
            </p:oleObj>
          </a:graphicData>
        </a:graphic>
      </p:graphicFrame>
      <p:sp>
        <p:nvSpPr>
          <p:cNvPr id="7" name="Двойная стрелка влево/вверх 6"/>
          <p:cNvSpPr/>
          <p:nvPr/>
        </p:nvSpPr>
        <p:spPr>
          <a:xfrm flipH="1">
            <a:off x="1258888" y="2479675"/>
            <a:ext cx="360362" cy="431800"/>
          </a:xfrm>
          <a:prstGeom prst="leftUpArrow">
            <a:avLst/>
          </a:prstGeom>
          <a:gradFill flip="none" rotWithShape="1">
            <a:gsLst>
              <a:gs pos="0">
                <a:srgbClr val="4E2A64">
                  <a:tint val="66000"/>
                  <a:satMod val="160000"/>
                </a:srgbClr>
              </a:gs>
              <a:gs pos="50000">
                <a:srgbClr val="4E2A64">
                  <a:tint val="44500"/>
                  <a:satMod val="160000"/>
                </a:srgbClr>
              </a:gs>
              <a:gs pos="100000">
                <a:srgbClr val="4E2A64">
                  <a:tint val="23500"/>
                  <a:satMod val="160000"/>
                </a:srgbClr>
              </a:gs>
            </a:gsLst>
            <a:lin ang="18900000" scaled="1"/>
            <a:tileRect/>
          </a:gradFill>
          <a:ln w="9525">
            <a:solidFill>
              <a:srgbClr val="4E2A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6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275" name="Прямоугольник 21"/>
          <p:cNvSpPr>
            <a:spLocks noChangeArrowheads="1"/>
          </p:cNvSpPr>
          <p:nvPr/>
        </p:nvSpPr>
        <p:spPr bwMode="auto">
          <a:xfrm>
            <a:off x="1717227" y="2695575"/>
            <a:ext cx="1774653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1600" b="1" dirty="0" smtClean="0">
                <a:solidFill>
                  <a:srgbClr val="740000"/>
                </a:solidFill>
                <a:latin typeface="Times New Roman" pitchFamily="18" charset="0"/>
                <a:cs typeface="Times New Roman" pitchFamily="18" charset="0"/>
              </a:rPr>
              <a:t>Момент </a:t>
            </a:r>
            <a:r>
              <a:rPr lang="ru-RU" sz="1600" b="1" dirty="0">
                <a:solidFill>
                  <a:srgbClr val="740000"/>
                </a:solidFill>
                <a:latin typeface="Times New Roman" pitchFamily="18" charset="0"/>
                <a:cs typeface="Times New Roman" pitchFamily="18" charset="0"/>
              </a:rPr>
              <a:t>инерции</a:t>
            </a:r>
            <a:endParaRPr lang="ru-RU" sz="1600" dirty="0">
              <a:solidFill>
                <a:srgbClr val="74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1268" name="Object 5"/>
          <p:cNvGraphicFramePr>
            <a:graphicFrameLocks noChangeAspect="1"/>
          </p:cNvGraphicFramePr>
          <p:nvPr/>
        </p:nvGraphicFramePr>
        <p:xfrm>
          <a:off x="1762125" y="3067050"/>
          <a:ext cx="1585913" cy="649288"/>
        </p:xfrm>
        <a:graphic>
          <a:graphicData uri="http://schemas.openxmlformats.org/presentationml/2006/ole">
            <p:oleObj spid="_x0000_s11268" name="Equation" r:id="rId6" imgW="673100" imgH="279400" progId="Equation.DSMT4">
              <p:embed/>
            </p:oleObj>
          </a:graphicData>
        </a:graphic>
      </p:graphicFrame>
      <p:sp>
        <p:nvSpPr>
          <p:cNvPr id="11276" name="Прямоугольник 24"/>
          <p:cNvSpPr>
            <a:spLocks noChangeArrowheads="1"/>
          </p:cNvSpPr>
          <p:nvPr/>
        </p:nvSpPr>
        <p:spPr bwMode="auto">
          <a:xfrm>
            <a:off x="3059113" y="3749675"/>
            <a:ext cx="2808287" cy="83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600" b="1">
                <a:solidFill>
                  <a:srgbClr val="740000"/>
                </a:solidFill>
                <a:latin typeface="Times New Roman" pitchFamily="18" charset="0"/>
                <a:cs typeface="Times New Roman" pitchFamily="18" charset="0"/>
              </a:rPr>
              <a:t>2-й закон Ньютона</a:t>
            </a:r>
          </a:p>
          <a:p>
            <a:r>
              <a:rPr lang="ru-RU" sz="1600" b="1">
                <a:solidFill>
                  <a:srgbClr val="740000"/>
                </a:solidFill>
                <a:latin typeface="Times New Roman" pitchFamily="18" charset="0"/>
                <a:cs typeface="Times New Roman" pitchFamily="18" charset="0"/>
              </a:rPr>
              <a:t>(для вращательного движения)</a:t>
            </a:r>
            <a:endParaRPr lang="ru-RU" sz="1600">
              <a:solidFill>
                <a:srgbClr val="74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1269" name="Object 6"/>
          <p:cNvGraphicFramePr>
            <a:graphicFrameLocks noChangeAspect="1"/>
          </p:cNvGraphicFramePr>
          <p:nvPr/>
        </p:nvGraphicFramePr>
        <p:xfrm>
          <a:off x="3492500" y="4606925"/>
          <a:ext cx="1079500" cy="550863"/>
        </p:xfrm>
        <a:graphic>
          <a:graphicData uri="http://schemas.openxmlformats.org/presentationml/2006/ole">
            <p:oleObj spid="_x0000_s11269" name="Equation" r:id="rId7" imgW="444500" imgH="228600" progId="Equation.DSMT4">
              <p:embed/>
            </p:oleObj>
          </a:graphicData>
        </a:graphic>
      </p:graphicFrame>
      <p:sp>
        <p:nvSpPr>
          <p:cNvPr id="11277" name="Прямоугольник 44"/>
          <p:cNvSpPr>
            <a:spLocks noChangeArrowheads="1"/>
          </p:cNvSpPr>
          <p:nvPr/>
        </p:nvSpPr>
        <p:spPr bwMode="auto">
          <a:xfrm>
            <a:off x="4427538" y="5251450"/>
            <a:ext cx="2928937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1600" b="1">
                <a:solidFill>
                  <a:srgbClr val="740000"/>
                </a:solidFill>
                <a:latin typeface="Times New Roman" pitchFamily="18" charset="0"/>
                <a:cs typeface="Times New Roman" pitchFamily="18" charset="0"/>
              </a:rPr>
              <a:t>Теорема Гюйгенса-Штейнера</a:t>
            </a:r>
            <a:endParaRPr lang="ru-RU" sz="1600">
              <a:solidFill>
                <a:srgbClr val="74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1270" name="Object 10"/>
          <p:cNvGraphicFramePr>
            <a:graphicFrameLocks noChangeAspect="1"/>
          </p:cNvGraphicFramePr>
          <p:nvPr/>
        </p:nvGraphicFramePr>
        <p:xfrm>
          <a:off x="5580063" y="5575300"/>
          <a:ext cx="1800225" cy="517525"/>
        </p:xfrm>
        <a:graphic>
          <a:graphicData uri="http://schemas.openxmlformats.org/presentationml/2006/ole">
            <p:oleObj spid="_x0000_s11270" name="Equation" r:id="rId8" imgW="825500" imgH="241300" progId="Equation.DSMT4">
              <p:embed/>
            </p:oleObj>
          </a:graphicData>
        </a:graphic>
      </p:graphicFrame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9" name="Picture 7" descr="X:\Учебные курсы\Контент\Курсы\8336_Физика_Кравченко\ЭК для закачки\Лекция 1\рисунки для презентации\Снимок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75856" y="1844675"/>
            <a:ext cx="5761038" cy="2419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3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740650" y="260350"/>
            <a:ext cx="1074738" cy="261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294" name="Заголовок 1"/>
          <p:cNvSpPr txBox="1">
            <a:spLocks/>
          </p:cNvSpPr>
          <p:nvPr/>
        </p:nvSpPr>
        <p:spPr bwMode="auto">
          <a:xfrm>
            <a:off x="250825" y="115888"/>
            <a:ext cx="8208963" cy="50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r>
              <a:rPr lang="ru-RU" sz="2400" b="1">
                <a:solidFill>
                  <a:srgbClr val="4E2A64"/>
                </a:solidFill>
                <a:latin typeface="Times New Roman" pitchFamily="18" charset="0"/>
                <a:cs typeface="Times New Roman" pitchFamily="18" charset="0"/>
              </a:rPr>
              <a:t>1.4. Вращательное движение тел</a:t>
            </a:r>
            <a:endParaRPr lang="ru-RU" sz="2400">
              <a:solidFill>
                <a:srgbClr val="4E2A64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295" name="Прямоугольник 29"/>
          <p:cNvSpPr>
            <a:spLocks noChangeArrowheads="1"/>
          </p:cNvSpPr>
          <p:nvPr/>
        </p:nvSpPr>
        <p:spPr bwMode="auto">
          <a:xfrm>
            <a:off x="5041354" y="4459015"/>
            <a:ext cx="2266950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1600" b="1" dirty="0">
                <a:solidFill>
                  <a:srgbClr val="740000"/>
                </a:solidFill>
                <a:latin typeface="Times New Roman" pitchFamily="18" charset="0"/>
                <a:cs typeface="Times New Roman" pitchFamily="18" charset="0"/>
              </a:rPr>
              <a:t>Трехмерный гироскоп</a:t>
            </a:r>
            <a:endParaRPr lang="ru-RU" sz="1600" dirty="0">
              <a:solidFill>
                <a:srgbClr val="74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296" name="Прямоугольник 30"/>
          <p:cNvSpPr>
            <a:spLocks noChangeArrowheads="1"/>
          </p:cNvSpPr>
          <p:nvPr/>
        </p:nvSpPr>
        <p:spPr bwMode="auto">
          <a:xfrm>
            <a:off x="179512" y="5156250"/>
            <a:ext cx="2574925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1600" b="1" dirty="0">
                <a:solidFill>
                  <a:srgbClr val="740000"/>
                </a:solidFill>
                <a:latin typeface="Times New Roman" pitchFamily="18" charset="0"/>
                <a:cs typeface="Times New Roman" pitchFamily="18" charset="0"/>
              </a:rPr>
              <a:t>Мощность при вращении</a:t>
            </a:r>
            <a:endParaRPr lang="ru-RU" sz="1600" dirty="0">
              <a:solidFill>
                <a:srgbClr val="74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2290" name="Object 7"/>
          <p:cNvGraphicFramePr>
            <a:graphicFrameLocks noChangeAspect="1"/>
          </p:cNvGraphicFramePr>
          <p:nvPr/>
        </p:nvGraphicFramePr>
        <p:xfrm>
          <a:off x="251520" y="5648391"/>
          <a:ext cx="2025599" cy="660929"/>
        </p:xfrm>
        <a:graphic>
          <a:graphicData uri="http://schemas.openxmlformats.org/presentationml/2006/ole">
            <p:oleObj spid="_x0000_s12290" name="Equation" r:id="rId5" imgW="545760" imgH="177480" progId="Equation.DSMT4">
              <p:embed/>
            </p:oleObj>
          </a:graphicData>
        </a:graphic>
      </p:graphicFrame>
      <p:sp>
        <p:nvSpPr>
          <p:cNvPr id="12297" name="Прямоугольник 33"/>
          <p:cNvSpPr>
            <a:spLocks noChangeArrowheads="1"/>
          </p:cNvSpPr>
          <p:nvPr/>
        </p:nvSpPr>
        <p:spPr bwMode="auto">
          <a:xfrm>
            <a:off x="179512" y="3573016"/>
            <a:ext cx="2219325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1600" b="1" dirty="0">
                <a:solidFill>
                  <a:srgbClr val="740000"/>
                </a:solidFill>
                <a:latin typeface="Times New Roman" pitchFamily="18" charset="0"/>
                <a:cs typeface="Times New Roman" pitchFamily="18" charset="0"/>
              </a:rPr>
              <a:t>Работа при вращении</a:t>
            </a:r>
            <a:endParaRPr lang="ru-RU" sz="1600" dirty="0">
              <a:solidFill>
                <a:srgbClr val="74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2291" name="Object 8"/>
          <p:cNvGraphicFramePr>
            <a:graphicFrameLocks noChangeAspect="1"/>
          </p:cNvGraphicFramePr>
          <p:nvPr/>
        </p:nvGraphicFramePr>
        <p:xfrm>
          <a:off x="251520" y="3984901"/>
          <a:ext cx="2304537" cy="917229"/>
        </p:xfrm>
        <a:graphic>
          <a:graphicData uri="http://schemas.openxmlformats.org/presentationml/2006/ole">
            <p:oleObj spid="_x0000_s12291" name="Equation" r:id="rId6" imgW="698400" imgH="279360" progId="Equation.DSMT4">
              <p:embed/>
            </p:oleObj>
          </a:graphicData>
        </a:graphic>
      </p:graphicFrame>
      <p:sp>
        <p:nvSpPr>
          <p:cNvPr id="12298" name="Прямоугольник 36"/>
          <p:cNvSpPr>
            <a:spLocks noChangeArrowheads="1"/>
          </p:cNvSpPr>
          <p:nvPr/>
        </p:nvSpPr>
        <p:spPr bwMode="auto">
          <a:xfrm>
            <a:off x="323975" y="1341438"/>
            <a:ext cx="3240087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600" b="1" dirty="0">
                <a:solidFill>
                  <a:srgbClr val="740000"/>
                </a:solidFill>
                <a:latin typeface="Times New Roman" pitchFamily="18" charset="0"/>
                <a:cs typeface="Times New Roman" pitchFamily="18" charset="0"/>
              </a:rPr>
              <a:t>Кинетическая энергия вращающегося тела</a:t>
            </a:r>
            <a:endParaRPr lang="ru-RU" sz="1600" dirty="0">
              <a:solidFill>
                <a:srgbClr val="74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2292" name="Object 9"/>
          <p:cNvGraphicFramePr>
            <a:graphicFrameLocks noChangeAspect="1"/>
          </p:cNvGraphicFramePr>
          <p:nvPr/>
        </p:nvGraphicFramePr>
        <p:xfrm>
          <a:off x="251520" y="1995969"/>
          <a:ext cx="3095649" cy="1301319"/>
        </p:xfrm>
        <a:graphic>
          <a:graphicData uri="http://schemas.openxmlformats.org/presentationml/2006/ole">
            <p:oleObj spid="_x0000_s12292" name="Equation" r:id="rId7" imgW="965160" imgH="419040" progId="Equation.DSMT4">
              <p:embed/>
            </p:oleObj>
          </a:graphicData>
        </a:graphic>
      </p:graphicFrame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5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740650" y="260350"/>
            <a:ext cx="1074738" cy="261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Заголовок 1"/>
          <p:cNvSpPr txBox="1">
            <a:spLocks/>
          </p:cNvSpPr>
          <p:nvPr/>
        </p:nvSpPr>
        <p:spPr>
          <a:xfrm>
            <a:off x="250825" y="115888"/>
            <a:ext cx="8208963" cy="504825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2400" b="1" dirty="0">
                <a:solidFill>
                  <a:srgbClr val="4E2A64"/>
                </a:solidFill>
                <a:latin typeface="Times New Roman" pitchFamily="18" charset="0"/>
                <a:cs typeface="Times New Roman" pitchFamily="18" charset="0"/>
              </a:rPr>
              <a:t>1.5. Гравитационные силы. Силы инерции</a:t>
            </a:r>
            <a:endParaRPr lang="ru-RU" sz="2400" dirty="0">
              <a:solidFill>
                <a:srgbClr val="4E2A64"/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pic>
        <p:nvPicPr>
          <p:cNvPr id="13318" name="Рисунок 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9552" y="2492896"/>
            <a:ext cx="8135938" cy="3384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19" name="Прямоугольник 8"/>
          <p:cNvSpPr>
            <a:spLocks noChangeArrowheads="1"/>
          </p:cNvSpPr>
          <p:nvPr/>
        </p:nvSpPr>
        <p:spPr bwMode="auto">
          <a:xfrm>
            <a:off x="3571875" y="6165850"/>
            <a:ext cx="1720850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1600" b="1" dirty="0">
                <a:solidFill>
                  <a:srgbClr val="740000"/>
                </a:solidFill>
                <a:latin typeface="Times New Roman" pitchFamily="18" charset="0"/>
                <a:cs typeface="Times New Roman" pitchFamily="18" charset="0"/>
              </a:rPr>
              <a:t>Законы Кеплера</a:t>
            </a:r>
            <a:endParaRPr lang="ru-RU" sz="1600" dirty="0">
              <a:solidFill>
                <a:srgbClr val="74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317" name="Прямоугольник 4"/>
          <p:cNvSpPr>
            <a:spLocks noChangeArrowheads="1"/>
          </p:cNvSpPr>
          <p:nvPr/>
        </p:nvSpPr>
        <p:spPr bwMode="auto">
          <a:xfrm>
            <a:off x="2917999" y="930622"/>
            <a:ext cx="2878137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1600" b="1" dirty="0">
                <a:solidFill>
                  <a:srgbClr val="740000"/>
                </a:solidFill>
                <a:latin typeface="Times New Roman" pitchFamily="18" charset="0"/>
                <a:cs typeface="Times New Roman" pitchFamily="18" charset="0"/>
              </a:rPr>
              <a:t>Закон Всемирного тяготения</a:t>
            </a:r>
            <a:endParaRPr lang="ru-RU" sz="1600" dirty="0">
              <a:solidFill>
                <a:srgbClr val="74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3314" name="Object 1"/>
          <p:cNvGraphicFramePr>
            <a:graphicFrameLocks noChangeAspect="1"/>
          </p:cNvGraphicFramePr>
          <p:nvPr/>
        </p:nvGraphicFramePr>
        <p:xfrm>
          <a:off x="2957716" y="1340768"/>
          <a:ext cx="2478380" cy="1224161"/>
        </p:xfrm>
        <a:graphic>
          <a:graphicData uri="http://schemas.openxmlformats.org/presentationml/2006/ole">
            <p:oleObj spid="_x0000_s13314" name="Equation" r:id="rId5" imgW="787400" imgH="393700" progId="Equation.DSMT4">
              <p:embed/>
            </p:oleObj>
          </a:graphicData>
        </a:graphic>
      </p:graphicFrame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41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740650" y="260350"/>
            <a:ext cx="1074738" cy="261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42" name="Заголовок 1"/>
          <p:cNvSpPr txBox="1">
            <a:spLocks/>
          </p:cNvSpPr>
          <p:nvPr/>
        </p:nvSpPr>
        <p:spPr bwMode="auto">
          <a:xfrm>
            <a:off x="250825" y="115888"/>
            <a:ext cx="8208963" cy="50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r>
              <a:rPr lang="ru-RU" sz="2400" b="1">
                <a:solidFill>
                  <a:srgbClr val="4E2A64"/>
                </a:solidFill>
                <a:latin typeface="Times New Roman" pitchFamily="18" charset="0"/>
                <a:cs typeface="Times New Roman" pitchFamily="18" charset="0"/>
              </a:rPr>
              <a:t>1.5. Гравитационные силы. Силы инерции</a:t>
            </a:r>
            <a:endParaRPr lang="ru-RU" sz="2400">
              <a:solidFill>
                <a:srgbClr val="4E2A64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343" name="Прямоугольник 20"/>
          <p:cNvSpPr>
            <a:spLocks noChangeArrowheads="1"/>
          </p:cNvSpPr>
          <p:nvPr/>
        </p:nvSpPr>
        <p:spPr bwMode="auto">
          <a:xfrm>
            <a:off x="3347864" y="836712"/>
            <a:ext cx="2293937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1600" b="1" dirty="0">
                <a:solidFill>
                  <a:srgbClr val="740000"/>
                </a:solidFill>
                <a:latin typeface="Times New Roman" pitchFamily="18" charset="0"/>
                <a:cs typeface="Times New Roman" pitchFamily="18" charset="0"/>
              </a:rPr>
              <a:t>Космические скорости</a:t>
            </a:r>
            <a:endParaRPr lang="ru-RU" sz="1600" dirty="0">
              <a:solidFill>
                <a:srgbClr val="74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344" name="Прямоугольник 21"/>
          <p:cNvSpPr>
            <a:spLocks noChangeArrowheads="1"/>
          </p:cNvSpPr>
          <p:nvPr/>
        </p:nvSpPr>
        <p:spPr bwMode="auto">
          <a:xfrm>
            <a:off x="1619672" y="1412975"/>
            <a:ext cx="865187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1600" i="1" dirty="0">
                <a:solidFill>
                  <a:srgbClr val="740000"/>
                </a:solidFill>
                <a:latin typeface="Times New Roman" pitchFamily="18" charset="0"/>
                <a:cs typeface="Times New Roman" pitchFamily="18" charset="0"/>
              </a:rPr>
              <a:t>Первая </a:t>
            </a:r>
            <a:endParaRPr lang="ru-RU" sz="1600" dirty="0">
              <a:solidFill>
                <a:srgbClr val="74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4338" name="Object 4"/>
          <p:cNvGraphicFramePr>
            <a:graphicFrameLocks noChangeAspect="1"/>
          </p:cNvGraphicFramePr>
          <p:nvPr/>
        </p:nvGraphicFramePr>
        <p:xfrm>
          <a:off x="1620565" y="1772816"/>
          <a:ext cx="5897406" cy="1378878"/>
        </p:xfrm>
        <a:graphic>
          <a:graphicData uri="http://schemas.openxmlformats.org/presentationml/2006/ole">
            <p:oleObj spid="_x0000_s14338" name="Equation" r:id="rId4" imgW="1815840" imgH="419040" progId="Equation.DSMT4">
              <p:embed/>
            </p:oleObj>
          </a:graphicData>
        </a:graphic>
      </p:graphicFrame>
      <p:sp>
        <p:nvSpPr>
          <p:cNvPr id="14345" name="Прямоугольник 27"/>
          <p:cNvSpPr>
            <a:spLocks noChangeArrowheads="1"/>
          </p:cNvSpPr>
          <p:nvPr/>
        </p:nvSpPr>
        <p:spPr bwMode="auto">
          <a:xfrm>
            <a:off x="1619672" y="3522911"/>
            <a:ext cx="915987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1600" i="1" dirty="0">
                <a:solidFill>
                  <a:srgbClr val="740000"/>
                </a:solidFill>
                <a:latin typeface="Times New Roman" pitchFamily="18" charset="0"/>
                <a:cs typeface="Times New Roman" pitchFamily="18" charset="0"/>
              </a:rPr>
              <a:t>Вторая </a:t>
            </a:r>
            <a:endParaRPr lang="ru-RU" sz="1600" dirty="0">
              <a:solidFill>
                <a:srgbClr val="74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4339" name="Object 5"/>
          <p:cNvGraphicFramePr>
            <a:graphicFrameLocks noChangeAspect="1"/>
          </p:cNvGraphicFramePr>
          <p:nvPr/>
        </p:nvGraphicFramePr>
        <p:xfrm>
          <a:off x="1620565" y="3713162"/>
          <a:ext cx="6509116" cy="1226795"/>
        </p:xfrm>
        <a:graphic>
          <a:graphicData uri="http://schemas.openxmlformats.org/presentationml/2006/ole">
            <p:oleObj spid="_x0000_s14339" name="Equation" r:id="rId5" imgW="2400120" imgH="444240" progId="Equation.DSMT4">
              <p:embed/>
            </p:oleObj>
          </a:graphicData>
        </a:graphic>
      </p:graphicFrame>
      <p:sp>
        <p:nvSpPr>
          <p:cNvPr id="14346" name="Прямоугольник 30"/>
          <p:cNvSpPr>
            <a:spLocks noChangeArrowheads="1"/>
          </p:cNvSpPr>
          <p:nvPr/>
        </p:nvSpPr>
        <p:spPr bwMode="auto">
          <a:xfrm>
            <a:off x="1619672" y="5177507"/>
            <a:ext cx="822325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1600" i="1" dirty="0">
                <a:solidFill>
                  <a:srgbClr val="740000"/>
                </a:solidFill>
                <a:latin typeface="Times New Roman" pitchFamily="18" charset="0"/>
                <a:cs typeface="Times New Roman" pitchFamily="18" charset="0"/>
              </a:rPr>
              <a:t>Третья</a:t>
            </a:r>
            <a:endParaRPr lang="ru-RU" sz="1600" dirty="0">
              <a:solidFill>
                <a:srgbClr val="74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4340" name="Object 6"/>
          <p:cNvGraphicFramePr>
            <a:graphicFrameLocks noChangeAspect="1"/>
          </p:cNvGraphicFramePr>
          <p:nvPr/>
        </p:nvGraphicFramePr>
        <p:xfrm>
          <a:off x="1620565" y="5301928"/>
          <a:ext cx="2362341" cy="1223416"/>
        </p:xfrm>
        <a:graphic>
          <a:graphicData uri="http://schemas.openxmlformats.org/presentationml/2006/ole">
            <p:oleObj spid="_x0000_s14340" name="Equation" r:id="rId6" imgW="761760" imgH="393480" progId="Equation.DSMT4">
              <p:embed/>
            </p:oleObj>
          </a:graphicData>
        </a:graphic>
      </p:graphicFrame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3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740650" y="260350"/>
            <a:ext cx="1074738" cy="261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4" name="Заголовок 1"/>
          <p:cNvSpPr txBox="1">
            <a:spLocks/>
          </p:cNvSpPr>
          <p:nvPr/>
        </p:nvSpPr>
        <p:spPr bwMode="auto">
          <a:xfrm>
            <a:off x="250825" y="115888"/>
            <a:ext cx="8208963" cy="50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r>
              <a:rPr lang="ru-RU" sz="2400" b="1">
                <a:solidFill>
                  <a:srgbClr val="4E2A64"/>
                </a:solidFill>
                <a:latin typeface="Times New Roman" pitchFamily="18" charset="0"/>
                <a:cs typeface="Times New Roman" pitchFamily="18" charset="0"/>
              </a:rPr>
              <a:t>1.5. Гравитационные силы. Силы инерции</a:t>
            </a:r>
            <a:endParaRPr lang="ru-RU" sz="2400">
              <a:solidFill>
                <a:srgbClr val="4E2A64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365" name="Прямоугольник 9"/>
          <p:cNvSpPr>
            <a:spLocks noChangeArrowheads="1"/>
          </p:cNvSpPr>
          <p:nvPr/>
        </p:nvSpPr>
        <p:spPr bwMode="auto">
          <a:xfrm>
            <a:off x="6230763" y="3069009"/>
            <a:ext cx="1725613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1600" b="1" dirty="0">
                <a:solidFill>
                  <a:srgbClr val="740000"/>
                </a:solidFill>
                <a:latin typeface="Times New Roman" pitchFamily="18" charset="0"/>
                <a:cs typeface="Times New Roman" pitchFamily="18" charset="0"/>
              </a:rPr>
              <a:t>Сила Кориолиса</a:t>
            </a:r>
          </a:p>
        </p:txBody>
      </p:sp>
      <p:graphicFrame>
        <p:nvGraphicFramePr>
          <p:cNvPr id="15362" name="Object 3"/>
          <p:cNvGraphicFramePr>
            <a:graphicFrameLocks noChangeAspect="1"/>
          </p:cNvGraphicFramePr>
          <p:nvPr/>
        </p:nvGraphicFramePr>
        <p:xfrm>
          <a:off x="5179931" y="3572247"/>
          <a:ext cx="3645296" cy="1008881"/>
        </p:xfrm>
        <a:graphic>
          <a:graphicData uri="http://schemas.openxmlformats.org/presentationml/2006/ole">
            <p:oleObj spid="_x0000_s15362" name="Equation" r:id="rId4" imgW="1002960" imgH="266400" progId="Equation.DSMT4">
              <p:embed/>
            </p:oleObj>
          </a:graphicData>
        </a:graphic>
      </p:graphicFrame>
      <p:sp>
        <p:nvSpPr>
          <p:cNvPr id="15366" name="Прямоугольник 12"/>
          <p:cNvSpPr>
            <a:spLocks noChangeArrowheads="1"/>
          </p:cNvSpPr>
          <p:nvPr/>
        </p:nvSpPr>
        <p:spPr bwMode="auto">
          <a:xfrm>
            <a:off x="5367858" y="1052736"/>
            <a:ext cx="2876550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1600" b="1" dirty="0">
                <a:solidFill>
                  <a:srgbClr val="740000"/>
                </a:solidFill>
                <a:latin typeface="Times New Roman" pitchFamily="18" charset="0"/>
                <a:cs typeface="Times New Roman" pitchFamily="18" charset="0"/>
              </a:rPr>
              <a:t>Центробежная сила инерции</a:t>
            </a:r>
          </a:p>
        </p:txBody>
      </p:sp>
      <p:sp>
        <p:nvSpPr>
          <p:cNvPr id="15367" name="Прямоугольник 13"/>
          <p:cNvSpPr>
            <a:spLocks noChangeArrowheads="1"/>
          </p:cNvSpPr>
          <p:nvPr/>
        </p:nvSpPr>
        <p:spPr bwMode="auto">
          <a:xfrm>
            <a:off x="4644901" y="1568986"/>
            <a:ext cx="4299254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4000" i="1" dirty="0" err="1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4000" baseline="-25000" dirty="0" err="1">
                <a:latin typeface="Times New Roman" pitchFamily="18" charset="0"/>
                <a:cs typeface="Times New Roman" pitchFamily="18" charset="0"/>
              </a:rPr>
              <a:t>центробежная</a:t>
            </a:r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ru-RU" sz="4000" i="1" dirty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ω</a:t>
            </a:r>
            <a:r>
              <a:rPr lang="ru-RU" sz="4000" baseline="30000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4000" i="1" dirty="0">
                <a:latin typeface="Times New Roman" pitchFamily="18" charset="0"/>
                <a:cs typeface="Times New Roman" pitchFamily="18" charset="0"/>
              </a:rPr>
              <a:t>R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5368" name="Рисунок 18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95288" y="1598613"/>
            <a:ext cx="4032250" cy="3744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9" name="Прямоугольник 19"/>
          <p:cNvSpPr>
            <a:spLocks noChangeArrowheads="1"/>
          </p:cNvSpPr>
          <p:nvPr/>
        </p:nvSpPr>
        <p:spPr bwMode="auto">
          <a:xfrm>
            <a:off x="1187450" y="5272088"/>
            <a:ext cx="273685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600" b="1">
                <a:solidFill>
                  <a:srgbClr val="740000"/>
                </a:solidFill>
                <a:latin typeface="Times New Roman" pitchFamily="18" charset="0"/>
                <a:cs typeface="Times New Roman" pitchFamily="18" charset="0"/>
              </a:rPr>
              <a:t>Движение тела </a:t>
            </a:r>
            <a:br>
              <a:rPr lang="ru-RU" sz="1600" b="1">
                <a:solidFill>
                  <a:srgbClr val="74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b="1">
                <a:solidFill>
                  <a:srgbClr val="740000"/>
                </a:solidFill>
                <a:latin typeface="Times New Roman" pitchFamily="18" charset="0"/>
                <a:cs typeface="Times New Roman" pitchFamily="18" charset="0"/>
              </a:rPr>
              <a:t>во вращающейся системе</a:t>
            </a:r>
            <a:endParaRPr lang="ru-RU" sz="1600">
              <a:solidFill>
                <a:srgbClr val="74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TextBox 48"/>
          <p:cNvSpPr txBox="1"/>
          <p:nvPr/>
        </p:nvSpPr>
        <p:spPr>
          <a:xfrm>
            <a:off x="4787900" y="1954213"/>
            <a:ext cx="4032250" cy="113823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>
              <a:defRPr/>
            </a:pPr>
            <a:r>
              <a:rPr lang="ru-RU" sz="2400" b="1" dirty="0">
                <a:solidFill>
                  <a:srgbClr val="4E2A64"/>
                </a:solidFill>
                <a:latin typeface="+mj-lt"/>
              </a:rPr>
              <a:t>Подробнее</a:t>
            </a:r>
          </a:p>
          <a:p>
            <a:pPr algn="r">
              <a:defRPr/>
            </a:pPr>
            <a:r>
              <a:rPr lang="ru-RU" sz="2000" b="1" dirty="0">
                <a:solidFill>
                  <a:srgbClr val="4E2A64"/>
                </a:solidFill>
                <a:latin typeface="+mj-lt"/>
              </a:rPr>
              <a:t>расскажет базовый учебник</a:t>
            </a:r>
          </a:p>
          <a:p>
            <a:pPr algn="r">
              <a:defRPr/>
            </a:pPr>
            <a:r>
              <a:rPr lang="ru-RU" sz="2400" b="1" dirty="0">
                <a:solidFill>
                  <a:srgbClr val="4E2A64"/>
                </a:solidFill>
                <a:latin typeface="+mj-lt"/>
              </a:rPr>
              <a:t>Глава 1</a:t>
            </a:r>
          </a:p>
        </p:txBody>
      </p:sp>
      <p:pic>
        <p:nvPicPr>
          <p:cNvPr id="20483" name="Picture 3" descr="X:\Учебные курсы\Контент\Курсы\8336_Физика_Кравченко\ЭК для закачки\Лекция 13\рисунки для презентации\Линейка-02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48263" y="3236913"/>
            <a:ext cx="3600450" cy="123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8" name="TextBox 47"/>
          <p:cNvSpPr txBox="1"/>
          <p:nvPr/>
        </p:nvSpPr>
        <p:spPr>
          <a:xfrm>
            <a:off x="4427538" y="3524250"/>
            <a:ext cx="4392612" cy="12001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>
              <a:defRPr/>
            </a:pPr>
            <a:r>
              <a:rPr lang="ru-RU" i="1" dirty="0">
                <a:solidFill>
                  <a:srgbClr val="4E2A64"/>
                </a:solidFill>
                <a:latin typeface="+mn-lt"/>
              </a:rPr>
              <a:t>Н. Ю. Кравченко.</a:t>
            </a:r>
            <a:endParaRPr lang="ru-RU" b="1" dirty="0">
              <a:solidFill>
                <a:srgbClr val="4E2A64"/>
              </a:solidFill>
              <a:latin typeface="+mn-lt"/>
            </a:endParaRPr>
          </a:p>
          <a:p>
            <a:pPr algn="r">
              <a:defRPr/>
            </a:pPr>
            <a:r>
              <a:rPr lang="ru-RU" b="1" dirty="0">
                <a:solidFill>
                  <a:srgbClr val="4E2A64"/>
                </a:solidFill>
                <a:latin typeface="+mn-lt"/>
              </a:rPr>
              <a:t>Физика</a:t>
            </a:r>
            <a:r>
              <a:rPr lang="ru-RU" dirty="0">
                <a:solidFill>
                  <a:srgbClr val="4E2A64"/>
                </a:solidFill>
                <a:latin typeface="+mn-lt"/>
              </a:rPr>
              <a:t> : учебник и практикум </a:t>
            </a:r>
            <a:br>
              <a:rPr lang="ru-RU" dirty="0">
                <a:solidFill>
                  <a:srgbClr val="4E2A64"/>
                </a:solidFill>
                <a:latin typeface="+mn-lt"/>
              </a:rPr>
            </a:br>
            <a:r>
              <a:rPr lang="ru-RU" dirty="0">
                <a:solidFill>
                  <a:srgbClr val="4E2A64"/>
                </a:solidFill>
                <a:latin typeface="+mn-lt"/>
              </a:rPr>
              <a:t>для прикладного </a:t>
            </a:r>
            <a:r>
              <a:rPr lang="ru-RU" dirty="0" err="1">
                <a:solidFill>
                  <a:srgbClr val="4E2A64"/>
                </a:solidFill>
                <a:latin typeface="+mn-lt"/>
              </a:rPr>
              <a:t>бакалавриата</a:t>
            </a:r>
            <a:r>
              <a:rPr lang="ru-RU" dirty="0">
                <a:solidFill>
                  <a:srgbClr val="4E2A64"/>
                </a:solidFill>
                <a:latin typeface="+mn-lt"/>
              </a:rPr>
              <a:t>.</a:t>
            </a:r>
            <a:br>
              <a:rPr lang="ru-RU" dirty="0">
                <a:solidFill>
                  <a:srgbClr val="4E2A64"/>
                </a:solidFill>
                <a:latin typeface="+mn-lt"/>
              </a:rPr>
            </a:br>
            <a:r>
              <a:rPr lang="ru-RU" dirty="0">
                <a:solidFill>
                  <a:srgbClr val="4E2A64"/>
                </a:solidFill>
                <a:latin typeface="+mn-lt"/>
              </a:rPr>
              <a:t>М. : Издательство Юрайт, 2016</a:t>
            </a:r>
          </a:p>
        </p:txBody>
      </p:sp>
      <p:pic>
        <p:nvPicPr>
          <p:cNvPr id="20485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740650" y="260350"/>
            <a:ext cx="1074738" cy="261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6" name="Picture 5" descr="X:\Учебные курсы\Контент\Курсы\8336_Физика_Кравченко\ЭК для закачки\8336_1_978-5-9916-6145-4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8313" y="836613"/>
            <a:ext cx="3721100" cy="5256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Century Schoolbook" pitchFamily="18" charset="0"/>
            </a:endParaRPr>
          </a:p>
        </p:txBody>
      </p:sp>
      <p:sp>
        <p:nvSpPr>
          <p:cNvPr id="18435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Century Schoolbook" pitchFamily="18" charset="0"/>
            </a:endParaRPr>
          </a:p>
        </p:txBody>
      </p:sp>
      <p:sp>
        <p:nvSpPr>
          <p:cNvPr id="18436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Century Schoolbook" pitchFamily="18" charset="0"/>
            </a:endParaRPr>
          </a:p>
        </p:txBody>
      </p:sp>
      <p:sp>
        <p:nvSpPr>
          <p:cNvPr id="18437" name="Rectangle 1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Century Schoolbook" pitchFamily="18" charset="0"/>
            </a:endParaRPr>
          </a:p>
        </p:txBody>
      </p:sp>
      <p:sp>
        <p:nvSpPr>
          <p:cNvPr id="18438" name="Rectangle 2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Century Schoolbook" pitchFamily="18" charset="0"/>
            </a:endParaRPr>
          </a:p>
        </p:txBody>
      </p:sp>
      <p:sp>
        <p:nvSpPr>
          <p:cNvPr id="18439" name="Rectangle 2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Century Schoolbook" pitchFamily="18" charset="0"/>
            </a:endParaRPr>
          </a:p>
        </p:txBody>
      </p:sp>
      <p:sp>
        <p:nvSpPr>
          <p:cNvPr id="18440" name="Rectangle 2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Century Schoolbook" pitchFamily="18" charset="0"/>
            </a:endParaRPr>
          </a:p>
        </p:txBody>
      </p:sp>
      <p:sp>
        <p:nvSpPr>
          <p:cNvPr id="18441" name="Rectangle 3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Century Schoolbook" pitchFamily="18" charset="0"/>
            </a:endParaRPr>
          </a:p>
        </p:txBody>
      </p:sp>
      <p:pic>
        <p:nvPicPr>
          <p:cNvPr id="18442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40650" y="260350"/>
            <a:ext cx="1074738" cy="261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43" name="Заголовок 1"/>
          <p:cNvSpPr>
            <a:spLocks noGrp="1"/>
          </p:cNvSpPr>
          <p:nvPr>
            <p:ph type="title"/>
          </p:nvPr>
        </p:nvSpPr>
        <p:spPr>
          <a:xfrm>
            <a:off x="250825" y="115888"/>
            <a:ext cx="8208963" cy="504825"/>
          </a:xfrm>
        </p:spPr>
        <p:txBody>
          <a:bodyPr/>
          <a:lstStyle/>
          <a:p>
            <a:pPr algn="l"/>
            <a:r>
              <a:rPr lang="ru-RU" sz="2400" b="1" smtClean="0">
                <a:solidFill>
                  <a:srgbClr val="4E2A64"/>
                </a:solidFill>
                <a:latin typeface="Times New Roman" pitchFamily="18" charset="0"/>
                <a:cs typeface="Times New Roman" pitchFamily="18" charset="0"/>
              </a:rPr>
              <a:t>1.1. Кинематика материальной точки</a:t>
            </a:r>
            <a:endParaRPr lang="ru-RU" sz="2400" smtClean="0">
              <a:solidFill>
                <a:srgbClr val="4E2A64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444" name="Rectangle 1"/>
          <p:cNvSpPr>
            <a:spLocks noChangeArrowheads="1"/>
          </p:cNvSpPr>
          <p:nvPr/>
        </p:nvSpPr>
        <p:spPr bwMode="auto">
          <a:xfrm>
            <a:off x="107950" y="5876925"/>
            <a:ext cx="6553200" cy="83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1600" b="1">
                <a:solidFill>
                  <a:srgbClr val="74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Системы координат:</a:t>
            </a:r>
            <a:endParaRPr lang="ru-RU" sz="1600">
              <a:solidFill>
                <a:srgbClr val="740000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algn="ctr" eaLnBrk="0" hangingPunct="0"/>
            <a:r>
              <a:rPr lang="ru-RU" sz="1600" i="1">
                <a:solidFill>
                  <a:srgbClr val="74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</a:t>
            </a:r>
            <a:r>
              <a:rPr lang="ru-RU" sz="1600">
                <a:solidFill>
                  <a:srgbClr val="74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) сферическая, </a:t>
            </a:r>
            <a:r>
              <a:rPr lang="ru-RU" sz="1600" i="1">
                <a:solidFill>
                  <a:srgbClr val="74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</a:t>
            </a:r>
            <a:r>
              <a:rPr lang="ru-RU" sz="1600">
                <a:solidFill>
                  <a:srgbClr val="74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) цилиндрическая, </a:t>
            </a:r>
            <a:r>
              <a:rPr lang="ru-RU" sz="1600" i="1">
                <a:solidFill>
                  <a:srgbClr val="74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</a:t>
            </a:r>
            <a:r>
              <a:rPr lang="ru-RU" sz="1600">
                <a:solidFill>
                  <a:srgbClr val="74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) декартова левосторонняя, </a:t>
            </a:r>
            <a:br>
              <a:rPr lang="ru-RU" sz="1600">
                <a:solidFill>
                  <a:srgbClr val="74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lang="ru-RU" sz="1600" i="1">
                <a:solidFill>
                  <a:srgbClr val="74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г</a:t>
            </a:r>
            <a:r>
              <a:rPr lang="ru-RU" sz="1600">
                <a:solidFill>
                  <a:srgbClr val="74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) декартова правосторонняя</a:t>
            </a:r>
          </a:p>
        </p:txBody>
      </p:sp>
      <p:pic>
        <p:nvPicPr>
          <p:cNvPr id="18445" name="Рисунок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388" y="692150"/>
            <a:ext cx="6086475" cy="525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46" name="Рисунок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235825" y="692150"/>
            <a:ext cx="1438275" cy="162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47" name="Прямоугольник 6"/>
          <p:cNvSpPr>
            <a:spLocks noChangeArrowheads="1"/>
          </p:cNvSpPr>
          <p:nvPr/>
        </p:nvSpPr>
        <p:spPr bwMode="auto">
          <a:xfrm>
            <a:off x="7388225" y="2411413"/>
            <a:ext cx="1352550" cy="585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sz="1600" b="1" dirty="0">
                <a:solidFill>
                  <a:srgbClr val="740000"/>
                </a:solidFill>
                <a:latin typeface="Times New Roman" pitchFamily="18" charset="0"/>
                <a:cs typeface="Times New Roman" pitchFamily="18" charset="0"/>
              </a:rPr>
              <a:t>Правило</a:t>
            </a:r>
            <a:endParaRPr lang="en-US" sz="1600" b="1" dirty="0">
              <a:solidFill>
                <a:srgbClr val="74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600" b="1" dirty="0">
                <a:solidFill>
                  <a:srgbClr val="740000"/>
                </a:solidFill>
                <a:latin typeface="Times New Roman" pitchFamily="18" charset="0"/>
                <a:cs typeface="Times New Roman" pitchFamily="18" charset="0"/>
              </a:rPr>
              <a:t>правой руки</a:t>
            </a:r>
            <a:endParaRPr lang="ru-RU" sz="1600" dirty="0">
              <a:solidFill>
                <a:srgbClr val="74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Rectangle 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Century Schoolbook" pitchFamily="18" charset="0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Century Schoolbook" pitchFamily="18" charset="0"/>
            </a:endParaRPr>
          </a:p>
        </p:txBody>
      </p:sp>
      <p:sp>
        <p:nvSpPr>
          <p:cNvPr id="1030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Century Schoolbook" pitchFamily="18" charset="0"/>
            </a:endParaRPr>
          </a:p>
        </p:txBody>
      </p:sp>
      <p:sp>
        <p:nvSpPr>
          <p:cNvPr id="1031" name="Rectangle 1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Century Schoolbook" pitchFamily="18" charset="0"/>
            </a:endParaRPr>
          </a:p>
        </p:txBody>
      </p:sp>
      <p:sp>
        <p:nvSpPr>
          <p:cNvPr id="1032" name="Rectangle 2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Century Schoolbook" pitchFamily="18" charset="0"/>
            </a:endParaRPr>
          </a:p>
        </p:txBody>
      </p:sp>
      <p:sp>
        <p:nvSpPr>
          <p:cNvPr id="1033" name="Rectangle 2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Century Schoolbook" pitchFamily="18" charset="0"/>
            </a:endParaRPr>
          </a:p>
        </p:txBody>
      </p:sp>
      <p:sp>
        <p:nvSpPr>
          <p:cNvPr id="1034" name="Rectangle 2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Century Schoolbook" pitchFamily="18" charset="0"/>
            </a:endParaRPr>
          </a:p>
        </p:txBody>
      </p:sp>
      <p:sp>
        <p:nvSpPr>
          <p:cNvPr id="1035" name="Rectangle 3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Century Schoolbook" pitchFamily="18" charset="0"/>
            </a:endParaRPr>
          </a:p>
        </p:txBody>
      </p:sp>
      <p:sp>
        <p:nvSpPr>
          <p:cNvPr id="103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Century Schoolbook" pitchFamily="18" charset="0"/>
            </a:endParaRPr>
          </a:p>
        </p:txBody>
      </p:sp>
      <p:pic>
        <p:nvPicPr>
          <p:cNvPr id="1037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740650" y="260350"/>
            <a:ext cx="1074738" cy="261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8" name="Рисунок 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0825" y="2060575"/>
            <a:ext cx="5689600" cy="4105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39" name="Прямоугольник 8"/>
          <p:cNvSpPr>
            <a:spLocks noChangeArrowheads="1"/>
          </p:cNvSpPr>
          <p:nvPr/>
        </p:nvSpPr>
        <p:spPr bwMode="auto">
          <a:xfrm>
            <a:off x="2123728" y="1196752"/>
            <a:ext cx="2854325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1600" b="1" dirty="0">
                <a:solidFill>
                  <a:srgbClr val="740000"/>
                </a:solidFill>
                <a:latin typeface="Times New Roman" pitchFamily="18" charset="0"/>
                <a:cs typeface="Times New Roman" pitchFamily="18" charset="0"/>
              </a:rPr>
              <a:t>Геометрический смысл пути</a:t>
            </a:r>
            <a:endParaRPr lang="ru-RU" sz="1600" dirty="0">
              <a:solidFill>
                <a:srgbClr val="74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026" name="Object 2"/>
          <p:cNvGraphicFramePr>
            <a:graphicFrameLocks noChangeAspect="1"/>
          </p:cNvGraphicFramePr>
          <p:nvPr/>
        </p:nvGraphicFramePr>
        <p:xfrm>
          <a:off x="4104765" y="1762902"/>
          <a:ext cx="4931731" cy="1705931"/>
        </p:xfrm>
        <a:graphic>
          <a:graphicData uri="http://schemas.openxmlformats.org/presentationml/2006/ole">
            <p:oleObj spid="_x0000_s1026" name="Equation" r:id="rId5" imgW="1498320" imgH="495000" progId="Equation.DSMT4">
              <p:embed/>
            </p:oleObj>
          </a:graphicData>
        </a:graphic>
      </p:graphicFrame>
      <p:graphicFrame>
        <p:nvGraphicFramePr>
          <p:cNvPr id="1027" name="Object 5"/>
          <p:cNvGraphicFramePr>
            <a:graphicFrameLocks noChangeAspect="1"/>
          </p:cNvGraphicFramePr>
          <p:nvPr/>
        </p:nvGraphicFramePr>
        <p:xfrm>
          <a:off x="6084888" y="3766942"/>
          <a:ext cx="2370742" cy="1390250"/>
        </p:xfrm>
        <a:graphic>
          <a:graphicData uri="http://schemas.openxmlformats.org/presentationml/2006/ole">
            <p:oleObj spid="_x0000_s1027" name="Equation" r:id="rId6" imgW="672840" imgH="393480" progId="Equation.DSMT4">
              <p:embed/>
            </p:oleObj>
          </a:graphicData>
        </a:graphic>
      </p:graphicFrame>
      <p:sp>
        <p:nvSpPr>
          <p:cNvPr id="1040" name="Заголовок 1"/>
          <p:cNvSpPr>
            <a:spLocks noGrp="1"/>
          </p:cNvSpPr>
          <p:nvPr>
            <p:ph type="title"/>
          </p:nvPr>
        </p:nvSpPr>
        <p:spPr>
          <a:xfrm>
            <a:off x="250825" y="115888"/>
            <a:ext cx="8208963" cy="504825"/>
          </a:xfrm>
        </p:spPr>
        <p:txBody>
          <a:bodyPr/>
          <a:lstStyle/>
          <a:p>
            <a:pPr algn="l"/>
            <a:r>
              <a:rPr lang="ru-RU" sz="2400" b="1" smtClean="0">
                <a:solidFill>
                  <a:srgbClr val="4E2A64"/>
                </a:solidFill>
                <a:latin typeface="Times New Roman" pitchFamily="18" charset="0"/>
                <a:cs typeface="Times New Roman" pitchFamily="18" charset="0"/>
              </a:rPr>
              <a:t>1.1. Кинематика материальной точки</a:t>
            </a:r>
            <a:endParaRPr lang="ru-RU" sz="2400" smtClean="0">
              <a:solidFill>
                <a:srgbClr val="4E2A64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Rectangle 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Century Schoolbook" pitchFamily="18" charset="0"/>
            </a:endParaRPr>
          </a:p>
        </p:txBody>
      </p:sp>
      <p:sp>
        <p:nvSpPr>
          <p:cNvPr id="2053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Century Schoolbook" pitchFamily="18" charset="0"/>
            </a:endParaRPr>
          </a:p>
        </p:txBody>
      </p:sp>
      <p:sp>
        <p:nvSpPr>
          <p:cNvPr id="2054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Century Schoolbook" pitchFamily="18" charset="0"/>
            </a:endParaRPr>
          </a:p>
        </p:txBody>
      </p:sp>
      <p:sp>
        <p:nvSpPr>
          <p:cNvPr id="2055" name="Rectangle 1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Century Schoolbook" pitchFamily="18" charset="0"/>
            </a:endParaRPr>
          </a:p>
        </p:txBody>
      </p:sp>
      <p:sp>
        <p:nvSpPr>
          <p:cNvPr id="2056" name="Rectangle 2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Century Schoolbook" pitchFamily="18" charset="0"/>
            </a:endParaRPr>
          </a:p>
        </p:txBody>
      </p:sp>
      <p:sp>
        <p:nvSpPr>
          <p:cNvPr id="2057" name="Rectangle 2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Century Schoolbook" pitchFamily="18" charset="0"/>
            </a:endParaRPr>
          </a:p>
        </p:txBody>
      </p:sp>
      <p:sp>
        <p:nvSpPr>
          <p:cNvPr id="2058" name="Rectangle 2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Century Schoolbook" pitchFamily="18" charset="0"/>
            </a:endParaRPr>
          </a:p>
        </p:txBody>
      </p:sp>
      <p:sp>
        <p:nvSpPr>
          <p:cNvPr id="2059" name="Rectangle 3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Century Schoolbook" pitchFamily="18" charset="0"/>
            </a:endParaRPr>
          </a:p>
        </p:txBody>
      </p:sp>
      <p:sp>
        <p:nvSpPr>
          <p:cNvPr id="206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Century Schoolbook" pitchFamily="18" charset="0"/>
            </a:endParaRPr>
          </a:p>
        </p:txBody>
      </p:sp>
      <p:pic>
        <p:nvPicPr>
          <p:cNvPr id="2061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740650" y="260350"/>
            <a:ext cx="1074738" cy="261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62" name="Прямоугольник 15"/>
          <p:cNvSpPr>
            <a:spLocks noChangeArrowheads="1"/>
          </p:cNvSpPr>
          <p:nvPr/>
        </p:nvSpPr>
        <p:spPr bwMode="auto">
          <a:xfrm>
            <a:off x="3497674" y="1340768"/>
            <a:ext cx="2155825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sz="1600" b="1" dirty="0">
                <a:solidFill>
                  <a:srgbClr val="740000"/>
                </a:solidFill>
                <a:latin typeface="Times New Roman" pitchFamily="18" charset="0"/>
                <a:cs typeface="Times New Roman" pitchFamily="18" charset="0"/>
              </a:rPr>
              <a:t>Уравнение движения</a:t>
            </a:r>
            <a:endParaRPr lang="ru-RU" sz="1600" dirty="0">
              <a:solidFill>
                <a:srgbClr val="74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2050" name="Object 3"/>
          <p:cNvGraphicFramePr>
            <a:graphicFrameLocks noChangeAspect="1"/>
          </p:cNvGraphicFramePr>
          <p:nvPr/>
        </p:nvGraphicFramePr>
        <p:xfrm>
          <a:off x="1835696" y="1917031"/>
          <a:ext cx="5479781" cy="2051739"/>
        </p:xfrm>
        <a:graphic>
          <a:graphicData uri="http://schemas.openxmlformats.org/presentationml/2006/ole">
            <p:oleObj spid="_x0000_s2050" name="Equation" r:id="rId4" imgW="1066680" imgH="419040" progId="Equation.DSMT4">
              <p:embed/>
            </p:oleObj>
          </a:graphicData>
        </a:graphic>
      </p:graphicFrame>
      <p:graphicFrame>
        <p:nvGraphicFramePr>
          <p:cNvPr id="2051" name="Object 4"/>
          <p:cNvGraphicFramePr>
            <a:graphicFrameLocks noChangeAspect="1"/>
          </p:cNvGraphicFramePr>
          <p:nvPr/>
        </p:nvGraphicFramePr>
        <p:xfrm>
          <a:off x="2826239" y="4583038"/>
          <a:ext cx="3498695" cy="1150218"/>
        </p:xfrm>
        <a:graphic>
          <a:graphicData uri="http://schemas.openxmlformats.org/presentationml/2006/ole">
            <p:oleObj spid="_x0000_s2051" name="Equation" r:id="rId5" imgW="660240" imgH="228600" progId="Equation.DSMT4">
              <p:embed/>
            </p:oleObj>
          </a:graphicData>
        </a:graphic>
      </p:graphicFrame>
      <p:sp>
        <p:nvSpPr>
          <p:cNvPr id="2063" name="Заголовок 1"/>
          <p:cNvSpPr>
            <a:spLocks noGrp="1"/>
          </p:cNvSpPr>
          <p:nvPr>
            <p:ph type="title"/>
          </p:nvPr>
        </p:nvSpPr>
        <p:spPr>
          <a:xfrm>
            <a:off x="250825" y="115888"/>
            <a:ext cx="8208963" cy="504825"/>
          </a:xfrm>
        </p:spPr>
        <p:txBody>
          <a:bodyPr/>
          <a:lstStyle/>
          <a:p>
            <a:pPr algn="l"/>
            <a:r>
              <a:rPr lang="ru-RU" sz="2400" b="1" smtClean="0">
                <a:solidFill>
                  <a:srgbClr val="4E2A64"/>
                </a:solidFill>
                <a:latin typeface="Times New Roman" pitchFamily="18" charset="0"/>
                <a:cs typeface="Times New Roman" pitchFamily="18" charset="0"/>
              </a:rPr>
              <a:t>1.1. Кинематика материальной точки</a:t>
            </a:r>
            <a:endParaRPr lang="ru-RU" sz="2400" smtClean="0">
              <a:solidFill>
                <a:srgbClr val="4E2A64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9" name="Rectangle 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Century Schoolbook" pitchFamily="18" charset="0"/>
            </a:endParaRPr>
          </a:p>
        </p:txBody>
      </p:sp>
      <p:sp>
        <p:nvSpPr>
          <p:cNvPr id="3080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Century Schoolbook" pitchFamily="18" charset="0"/>
            </a:endParaRPr>
          </a:p>
        </p:txBody>
      </p:sp>
      <p:sp>
        <p:nvSpPr>
          <p:cNvPr id="3081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Century Schoolbook" pitchFamily="18" charset="0"/>
            </a:endParaRPr>
          </a:p>
        </p:txBody>
      </p:sp>
      <p:sp>
        <p:nvSpPr>
          <p:cNvPr id="3082" name="Rectangle 1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Century Schoolbook" pitchFamily="18" charset="0"/>
            </a:endParaRPr>
          </a:p>
        </p:txBody>
      </p:sp>
      <p:sp>
        <p:nvSpPr>
          <p:cNvPr id="3083" name="Rectangle 2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Century Schoolbook" pitchFamily="18" charset="0"/>
            </a:endParaRPr>
          </a:p>
        </p:txBody>
      </p:sp>
      <p:sp>
        <p:nvSpPr>
          <p:cNvPr id="3084" name="Rectangle 2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Century Schoolbook" pitchFamily="18" charset="0"/>
            </a:endParaRPr>
          </a:p>
        </p:txBody>
      </p:sp>
      <p:sp>
        <p:nvSpPr>
          <p:cNvPr id="3085" name="Rectangle 2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Century Schoolbook" pitchFamily="18" charset="0"/>
            </a:endParaRPr>
          </a:p>
        </p:txBody>
      </p:sp>
      <p:sp>
        <p:nvSpPr>
          <p:cNvPr id="3086" name="Rectangle 3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Century Schoolbook" pitchFamily="18" charset="0"/>
            </a:endParaRPr>
          </a:p>
        </p:txBody>
      </p:sp>
      <p:sp>
        <p:nvSpPr>
          <p:cNvPr id="3087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Century Schoolbook" pitchFamily="18" charset="0"/>
            </a:endParaRPr>
          </a:p>
        </p:txBody>
      </p:sp>
      <p:pic>
        <p:nvPicPr>
          <p:cNvPr id="3088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740650" y="260350"/>
            <a:ext cx="1074738" cy="261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89" name="Рисунок 2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9388" y="765175"/>
            <a:ext cx="5976937" cy="2808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90" name="Picture 1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3850" y="4221163"/>
            <a:ext cx="2324100" cy="1584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91" name="Picture 1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627313" y="4221163"/>
            <a:ext cx="2541587" cy="1584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92" name="Прямоугольник 33"/>
          <p:cNvSpPr>
            <a:spLocks noChangeArrowheads="1"/>
          </p:cNvSpPr>
          <p:nvPr/>
        </p:nvSpPr>
        <p:spPr bwMode="auto">
          <a:xfrm>
            <a:off x="6227763" y="2996952"/>
            <a:ext cx="2592387" cy="585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600" b="1" dirty="0">
                <a:solidFill>
                  <a:srgbClr val="740000"/>
                </a:solidFill>
                <a:latin typeface="Times New Roman" pitchFamily="18" charset="0"/>
                <a:cs typeface="Times New Roman" pitchFamily="18" charset="0"/>
              </a:rPr>
              <a:t>Связь линейных </a:t>
            </a:r>
            <a:br>
              <a:rPr lang="ru-RU" sz="1600" b="1" dirty="0">
                <a:solidFill>
                  <a:srgbClr val="74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>
                <a:solidFill>
                  <a:srgbClr val="740000"/>
                </a:solidFill>
                <a:latin typeface="Times New Roman" pitchFamily="18" charset="0"/>
                <a:cs typeface="Times New Roman" pitchFamily="18" charset="0"/>
              </a:rPr>
              <a:t>и угловых величин</a:t>
            </a:r>
            <a:endParaRPr lang="ru-RU" sz="1600" dirty="0">
              <a:solidFill>
                <a:srgbClr val="74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93" name="Rectangle 15"/>
          <p:cNvSpPr>
            <a:spLocks noChangeArrowheads="1"/>
          </p:cNvSpPr>
          <p:nvPr/>
        </p:nvSpPr>
        <p:spPr bwMode="auto">
          <a:xfrm>
            <a:off x="6300788" y="1165225"/>
            <a:ext cx="1943100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1600" b="1">
                <a:solidFill>
                  <a:srgbClr val="74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Полное</a:t>
            </a:r>
            <a:r>
              <a:rPr lang="en-US" sz="1600" b="1">
                <a:solidFill>
                  <a:srgbClr val="74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1600" b="1">
                <a:solidFill>
                  <a:srgbClr val="74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ускорение</a:t>
            </a:r>
          </a:p>
        </p:txBody>
      </p:sp>
      <p:graphicFrame>
        <p:nvGraphicFramePr>
          <p:cNvPr id="3074" name="Object 6"/>
          <p:cNvGraphicFramePr>
            <a:graphicFrameLocks noChangeAspect="1"/>
          </p:cNvGraphicFramePr>
          <p:nvPr/>
        </p:nvGraphicFramePr>
        <p:xfrm>
          <a:off x="6084888" y="1557338"/>
          <a:ext cx="2508250" cy="792162"/>
        </p:xfrm>
        <a:graphic>
          <a:graphicData uri="http://schemas.openxmlformats.org/presentationml/2006/ole">
            <p:oleObj spid="_x0000_s3074" name="Equation" r:id="rId7" imgW="901700" imgH="292100" progId="Equation.DSMT4">
              <p:embed/>
            </p:oleObj>
          </a:graphicData>
        </a:graphic>
      </p:graphicFrame>
      <p:graphicFrame>
        <p:nvGraphicFramePr>
          <p:cNvPr id="3075" name="Object 7"/>
          <p:cNvGraphicFramePr>
            <a:graphicFrameLocks noChangeAspect="1"/>
          </p:cNvGraphicFramePr>
          <p:nvPr/>
        </p:nvGraphicFramePr>
        <p:xfrm>
          <a:off x="6323625" y="3573910"/>
          <a:ext cx="2280823" cy="1008112"/>
        </p:xfrm>
        <a:graphic>
          <a:graphicData uri="http://schemas.openxmlformats.org/presentationml/2006/ole">
            <p:oleObj spid="_x0000_s3075" name="Equation" r:id="rId8" imgW="901440" imgH="419040" progId="Equation.DSMT4">
              <p:embed/>
            </p:oleObj>
          </a:graphicData>
        </a:graphic>
      </p:graphicFrame>
      <p:graphicFrame>
        <p:nvGraphicFramePr>
          <p:cNvPr id="3076" name="Object 8"/>
          <p:cNvGraphicFramePr>
            <a:graphicFrameLocks noChangeAspect="1"/>
          </p:cNvGraphicFramePr>
          <p:nvPr/>
        </p:nvGraphicFramePr>
        <p:xfrm>
          <a:off x="6323625" y="4581823"/>
          <a:ext cx="1847850" cy="576262"/>
        </p:xfrm>
        <a:graphic>
          <a:graphicData uri="http://schemas.openxmlformats.org/presentationml/2006/ole">
            <p:oleObj spid="_x0000_s3076" name="Equation" r:id="rId9" imgW="749160" imgH="228600" progId="Equation.DSMT4">
              <p:embed/>
            </p:oleObj>
          </a:graphicData>
        </a:graphic>
      </p:graphicFrame>
      <p:graphicFrame>
        <p:nvGraphicFramePr>
          <p:cNvPr id="3077" name="Object 9"/>
          <p:cNvGraphicFramePr>
            <a:graphicFrameLocks noChangeAspect="1"/>
          </p:cNvGraphicFramePr>
          <p:nvPr/>
        </p:nvGraphicFramePr>
        <p:xfrm>
          <a:off x="6323625" y="5230440"/>
          <a:ext cx="1397265" cy="575717"/>
        </p:xfrm>
        <a:graphic>
          <a:graphicData uri="http://schemas.openxmlformats.org/presentationml/2006/ole">
            <p:oleObj spid="_x0000_s3077" name="Equation" r:id="rId10" imgW="482600" imgH="203200" progId="Equation.DSMT4">
              <p:embed/>
            </p:oleObj>
          </a:graphicData>
        </a:graphic>
      </p:graphicFrame>
      <p:graphicFrame>
        <p:nvGraphicFramePr>
          <p:cNvPr id="3078" name="Object 10"/>
          <p:cNvGraphicFramePr>
            <a:graphicFrameLocks noChangeAspect="1"/>
          </p:cNvGraphicFramePr>
          <p:nvPr/>
        </p:nvGraphicFramePr>
        <p:xfrm>
          <a:off x="6323625" y="5872121"/>
          <a:ext cx="1368697" cy="510100"/>
        </p:xfrm>
        <a:graphic>
          <a:graphicData uri="http://schemas.openxmlformats.org/presentationml/2006/ole">
            <p:oleObj spid="_x0000_s3078" name="Equation" r:id="rId11" imgW="495000" imgH="177480" progId="Equation.DSMT4">
              <p:embed/>
            </p:oleObj>
          </a:graphicData>
        </a:graphic>
      </p:graphicFrame>
      <p:sp>
        <p:nvSpPr>
          <p:cNvPr id="3094" name="Заголовок 1"/>
          <p:cNvSpPr>
            <a:spLocks noGrp="1"/>
          </p:cNvSpPr>
          <p:nvPr>
            <p:ph type="title"/>
          </p:nvPr>
        </p:nvSpPr>
        <p:spPr>
          <a:xfrm>
            <a:off x="250825" y="115888"/>
            <a:ext cx="8208963" cy="504825"/>
          </a:xfrm>
        </p:spPr>
        <p:txBody>
          <a:bodyPr/>
          <a:lstStyle/>
          <a:p>
            <a:pPr algn="l"/>
            <a:r>
              <a:rPr lang="ru-RU" sz="2400" b="1" smtClean="0">
                <a:solidFill>
                  <a:srgbClr val="4E2A64"/>
                </a:solidFill>
                <a:latin typeface="Times New Roman" pitchFamily="18" charset="0"/>
                <a:cs typeface="Times New Roman" pitchFamily="18" charset="0"/>
              </a:rPr>
              <a:t>1.1. Кинематика материальной точки</a:t>
            </a:r>
            <a:endParaRPr lang="ru-RU" sz="2400" smtClean="0">
              <a:solidFill>
                <a:srgbClr val="4E2A64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95" name="Прямоугольник 26"/>
          <p:cNvSpPr>
            <a:spLocks noChangeArrowheads="1"/>
          </p:cNvSpPr>
          <p:nvPr/>
        </p:nvSpPr>
        <p:spPr bwMode="auto">
          <a:xfrm>
            <a:off x="1692275" y="3500438"/>
            <a:ext cx="2879725" cy="585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600" b="1" dirty="0">
                <a:solidFill>
                  <a:srgbClr val="740000"/>
                </a:solidFill>
                <a:latin typeface="Times New Roman" pitchFamily="18" charset="0"/>
                <a:cs typeface="Times New Roman" pitchFamily="18" charset="0"/>
              </a:rPr>
              <a:t>Угловая скорость </a:t>
            </a:r>
            <a:r>
              <a:rPr lang="ru-RU" sz="1600" b="1" dirty="0" err="1">
                <a:solidFill>
                  <a:srgbClr val="740000"/>
                </a:solidFill>
                <a:latin typeface="Times New Roman" pitchFamily="18" charset="0"/>
                <a:cs typeface="Times New Roman" pitchFamily="18" charset="0"/>
              </a:rPr>
              <a:t>ω </a:t>
            </a:r>
            <a:r>
              <a:rPr lang="ru-RU" sz="1600" b="1" dirty="0">
                <a:solidFill>
                  <a:srgbClr val="74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b="1" dirty="0">
                <a:solidFill>
                  <a:srgbClr val="74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>
                <a:solidFill>
                  <a:srgbClr val="740000"/>
                </a:solidFill>
                <a:latin typeface="Times New Roman" pitchFamily="18" charset="0"/>
                <a:cs typeface="Times New Roman" pitchFamily="18" charset="0"/>
              </a:rPr>
              <a:t>и угловое ускорение </a:t>
            </a:r>
            <a:r>
              <a:rPr lang="ru-RU" sz="1600" b="1" dirty="0" err="1">
                <a:solidFill>
                  <a:srgbClr val="740000"/>
                </a:solidFill>
                <a:latin typeface="Times New Roman" pitchFamily="18" charset="0"/>
                <a:cs typeface="Times New Roman" pitchFamily="18" charset="0"/>
              </a:rPr>
              <a:t>ε</a:t>
            </a:r>
            <a:endParaRPr lang="ru-RU" sz="1600" dirty="0">
              <a:solidFill>
                <a:srgbClr val="74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96" name="Прямоугольник 30"/>
          <p:cNvSpPr>
            <a:spLocks noChangeArrowheads="1"/>
          </p:cNvSpPr>
          <p:nvPr/>
        </p:nvSpPr>
        <p:spPr bwMode="auto">
          <a:xfrm>
            <a:off x="1187450" y="5949950"/>
            <a:ext cx="2879725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600" b="1">
                <a:solidFill>
                  <a:srgbClr val="740000"/>
                </a:solidFill>
                <a:latin typeface="Times New Roman" pitchFamily="18" charset="0"/>
                <a:cs typeface="Times New Roman" pitchFamily="18" charset="0"/>
              </a:rPr>
              <a:t>Нормальное </a:t>
            </a:r>
            <a:br>
              <a:rPr lang="ru-RU" sz="1600" b="1">
                <a:solidFill>
                  <a:srgbClr val="74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b="1">
                <a:solidFill>
                  <a:srgbClr val="740000"/>
                </a:solidFill>
                <a:latin typeface="Times New Roman" pitchFamily="18" charset="0"/>
                <a:cs typeface="Times New Roman" pitchFamily="18" charset="0"/>
              </a:rPr>
              <a:t>и тангенциальное ускорения</a:t>
            </a:r>
            <a:endParaRPr lang="ru-RU" sz="1600">
              <a:solidFill>
                <a:srgbClr val="74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Century Schoolbook" pitchFamily="18" charset="0"/>
            </a:endParaRPr>
          </a:p>
        </p:txBody>
      </p:sp>
      <p:sp>
        <p:nvSpPr>
          <p:cNvPr id="19459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Century Schoolbook" pitchFamily="18" charset="0"/>
            </a:endParaRPr>
          </a:p>
        </p:txBody>
      </p:sp>
      <p:sp>
        <p:nvSpPr>
          <p:cNvPr id="19460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Century Schoolbook" pitchFamily="18" charset="0"/>
            </a:endParaRPr>
          </a:p>
        </p:txBody>
      </p:sp>
      <p:sp>
        <p:nvSpPr>
          <p:cNvPr id="19461" name="Rectangle 1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Century Schoolbook" pitchFamily="18" charset="0"/>
            </a:endParaRPr>
          </a:p>
        </p:txBody>
      </p:sp>
      <p:sp>
        <p:nvSpPr>
          <p:cNvPr id="19462" name="Rectangle 2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Century Schoolbook" pitchFamily="18" charset="0"/>
            </a:endParaRPr>
          </a:p>
        </p:txBody>
      </p:sp>
      <p:sp>
        <p:nvSpPr>
          <p:cNvPr id="19463" name="Rectangle 2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Century Schoolbook" pitchFamily="18" charset="0"/>
            </a:endParaRPr>
          </a:p>
        </p:txBody>
      </p:sp>
      <p:sp>
        <p:nvSpPr>
          <p:cNvPr id="19464" name="Rectangle 2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Century Schoolbook" pitchFamily="18" charset="0"/>
            </a:endParaRPr>
          </a:p>
        </p:txBody>
      </p:sp>
      <p:sp>
        <p:nvSpPr>
          <p:cNvPr id="19465" name="Rectangle 3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Century Schoolbook" pitchFamily="18" charset="0"/>
            </a:endParaRPr>
          </a:p>
        </p:txBody>
      </p:sp>
      <p:sp>
        <p:nvSpPr>
          <p:cNvPr id="1946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Century Schoolbook" pitchFamily="18" charset="0"/>
            </a:endParaRPr>
          </a:p>
        </p:txBody>
      </p:sp>
      <p:pic>
        <p:nvPicPr>
          <p:cNvPr id="19467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40650" y="260350"/>
            <a:ext cx="1074738" cy="261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8" name="Рисунок 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03575" y="2335213"/>
            <a:ext cx="2592388" cy="3168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69" name="Прямоугольник 10"/>
          <p:cNvSpPr>
            <a:spLocks noChangeArrowheads="1"/>
          </p:cNvSpPr>
          <p:nvPr/>
        </p:nvSpPr>
        <p:spPr bwMode="auto">
          <a:xfrm>
            <a:off x="3059113" y="1341438"/>
            <a:ext cx="2447925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600" b="1">
                <a:solidFill>
                  <a:srgbClr val="740000"/>
                </a:solidFill>
                <a:latin typeface="Times New Roman" pitchFamily="18" charset="0"/>
                <a:cs typeface="Times New Roman" pitchFamily="18" charset="0"/>
              </a:rPr>
              <a:t>1-й Закон Ньютона</a:t>
            </a:r>
          </a:p>
          <a:p>
            <a:pPr algn="ctr"/>
            <a:r>
              <a:rPr lang="ru-RU" sz="1600" b="1">
                <a:solidFill>
                  <a:srgbClr val="740000"/>
                </a:solidFill>
                <a:latin typeface="Times New Roman" pitchFamily="18" charset="0"/>
                <a:cs typeface="Times New Roman" pitchFamily="18" charset="0"/>
              </a:rPr>
              <a:t>(закон инерции)</a:t>
            </a:r>
            <a:endParaRPr lang="ru-RU" sz="1600">
              <a:solidFill>
                <a:srgbClr val="74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470" name="Прямоугольник 11"/>
          <p:cNvSpPr>
            <a:spLocks noChangeArrowheads="1"/>
          </p:cNvSpPr>
          <p:nvPr/>
        </p:nvSpPr>
        <p:spPr bwMode="auto">
          <a:xfrm>
            <a:off x="3506794" y="5732463"/>
            <a:ext cx="2014526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sz="1600" b="1" dirty="0">
                <a:solidFill>
                  <a:srgbClr val="740000"/>
                </a:solidFill>
                <a:latin typeface="Times New Roman" pitchFamily="18" charset="0"/>
                <a:cs typeface="Times New Roman" pitchFamily="18" charset="0"/>
              </a:rPr>
              <a:t>Задача Л. </a:t>
            </a:r>
            <a:r>
              <a:rPr lang="ru-RU" sz="1600" b="1" dirty="0" smtClean="0">
                <a:solidFill>
                  <a:srgbClr val="740000"/>
                </a:solidFill>
                <a:latin typeface="Times New Roman" pitchFamily="18" charset="0"/>
                <a:cs typeface="Times New Roman" pitchFamily="18" charset="0"/>
              </a:rPr>
              <a:t>Кэр</a:t>
            </a:r>
            <a:r>
              <a:rPr lang="ru-RU" sz="1600" b="1" dirty="0" smtClean="0">
                <a:solidFill>
                  <a:srgbClr val="74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1600" b="1" dirty="0" smtClean="0">
                <a:solidFill>
                  <a:srgbClr val="740000"/>
                </a:solidFill>
                <a:latin typeface="Times New Roman" pitchFamily="18" charset="0"/>
                <a:cs typeface="Times New Roman" pitchFamily="18" charset="0"/>
              </a:rPr>
              <a:t>олла</a:t>
            </a:r>
            <a:endParaRPr lang="ru-RU" sz="1600" dirty="0">
              <a:solidFill>
                <a:srgbClr val="74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471" name="Прямоугольник 12"/>
          <p:cNvSpPr>
            <a:spLocks noChangeArrowheads="1"/>
          </p:cNvSpPr>
          <p:nvPr/>
        </p:nvSpPr>
        <p:spPr bwMode="auto">
          <a:xfrm>
            <a:off x="6588224" y="2276872"/>
            <a:ext cx="968375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sz="1600" b="1" dirty="0">
                <a:solidFill>
                  <a:srgbClr val="740000"/>
                </a:solidFill>
                <a:latin typeface="Times New Roman" pitchFamily="18" charset="0"/>
                <a:cs typeface="Times New Roman" pitchFamily="18" charset="0"/>
              </a:rPr>
              <a:t>Вес тела</a:t>
            </a:r>
            <a:endParaRPr lang="ru-RU" sz="1600" dirty="0">
              <a:solidFill>
                <a:srgbClr val="74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472" name="Прямоугольник 13"/>
          <p:cNvSpPr>
            <a:spLocks noChangeArrowheads="1"/>
          </p:cNvSpPr>
          <p:nvPr/>
        </p:nvSpPr>
        <p:spPr bwMode="auto">
          <a:xfrm>
            <a:off x="6588348" y="2765822"/>
            <a:ext cx="2159892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4000" i="1" dirty="0">
                <a:latin typeface="Century Schoolbook" pitchFamily="18" charset="0"/>
              </a:rPr>
              <a:t>P</a:t>
            </a:r>
            <a:r>
              <a:rPr lang="ru-RU" sz="4000" dirty="0">
                <a:latin typeface="Century Schoolbook" pitchFamily="18" charset="0"/>
              </a:rPr>
              <a:t> = </a:t>
            </a:r>
            <a:r>
              <a:rPr lang="ru-RU" sz="4000" i="1" dirty="0" err="1">
                <a:latin typeface="Century Schoolbook" pitchFamily="18" charset="0"/>
              </a:rPr>
              <a:t>mg</a:t>
            </a:r>
            <a:endParaRPr lang="ru-RU" sz="4000" dirty="0">
              <a:latin typeface="Century Schoolbook" pitchFamily="18" charset="0"/>
            </a:endParaRPr>
          </a:p>
        </p:txBody>
      </p:sp>
      <p:sp>
        <p:nvSpPr>
          <p:cNvPr id="21" name="Заголовок 1"/>
          <p:cNvSpPr txBox="1">
            <a:spLocks/>
          </p:cNvSpPr>
          <p:nvPr/>
        </p:nvSpPr>
        <p:spPr>
          <a:xfrm>
            <a:off x="250825" y="115888"/>
            <a:ext cx="8208963" cy="504825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2400" b="1" dirty="0">
                <a:solidFill>
                  <a:srgbClr val="4E2A64"/>
                </a:solidFill>
                <a:latin typeface="Times New Roman" pitchFamily="18" charset="0"/>
                <a:cs typeface="Times New Roman" pitchFamily="18" charset="0"/>
              </a:rPr>
              <a:t>1.2. Динамика материальной точки</a:t>
            </a:r>
            <a:endParaRPr lang="ru-RU" sz="2400" dirty="0">
              <a:solidFill>
                <a:srgbClr val="4E2A64"/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0" name="Rectangle 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Century Schoolbook" pitchFamily="18" charset="0"/>
            </a:endParaRPr>
          </a:p>
        </p:txBody>
      </p:sp>
      <p:sp>
        <p:nvSpPr>
          <p:cNvPr id="4101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Century Schoolbook" pitchFamily="18" charset="0"/>
            </a:endParaRPr>
          </a:p>
        </p:txBody>
      </p:sp>
      <p:sp>
        <p:nvSpPr>
          <p:cNvPr id="4102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Century Schoolbook" pitchFamily="18" charset="0"/>
            </a:endParaRPr>
          </a:p>
        </p:txBody>
      </p:sp>
      <p:sp>
        <p:nvSpPr>
          <p:cNvPr id="4103" name="Rectangle 1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Century Schoolbook" pitchFamily="18" charset="0"/>
            </a:endParaRPr>
          </a:p>
        </p:txBody>
      </p:sp>
      <p:sp>
        <p:nvSpPr>
          <p:cNvPr id="4104" name="Rectangle 2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Century Schoolbook" pitchFamily="18" charset="0"/>
            </a:endParaRPr>
          </a:p>
        </p:txBody>
      </p:sp>
      <p:sp>
        <p:nvSpPr>
          <p:cNvPr id="4105" name="Rectangle 2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Century Schoolbook" pitchFamily="18" charset="0"/>
            </a:endParaRPr>
          </a:p>
        </p:txBody>
      </p:sp>
      <p:sp>
        <p:nvSpPr>
          <p:cNvPr id="4106" name="Rectangle 2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Century Schoolbook" pitchFamily="18" charset="0"/>
            </a:endParaRPr>
          </a:p>
        </p:txBody>
      </p:sp>
      <p:sp>
        <p:nvSpPr>
          <p:cNvPr id="4107" name="Rectangle 3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Century Schoolbook" pitchFamily="18" charset="0"/>
            </a:endParaRPr>
          </a:p>
        </p:txBody>
      </p:sp>
      <p:sp>
        <p:nvSpPr>
          <p:cNvPr id="410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Century Schoolbook" pitchFamily="18" charset="0"/>
            </a:endParaRPr>
          </a:p>
        </p:txBody>
      </p:sp>
      <p:pic>
        <p:nvPicPr>
          <p:cNvPr id="4109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740650" y="260350"/>
            <a:ext cx="1074738" cy="261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Заголовок 1"/>
          <p:cNvSpPr txBox="1">
            <a:spLocks/>
          </p:cNvSpPr>
          <p:nvPr/>
        </p:nvSpPr>
        <p:spPr>
          <a:xfrm>
            <a:off x="250825" y="115888"/>
            <a:ext cx="8208963" cy="504825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2400" b="1" dirty="0">
                <a:solidFill>
                  <a:srgbClr val="4E2A64"/>
                </a:solidFill>
                <a:latin typeface="Times New Roman" pitchFamily="18" charset="0"/>
                <a:cs typeface="Times New Roman" pitchFamily="18" charset="0"/>
              </a:rPr>
              <a:t>1.2. Динамика материальной точки</a:t>
            </a:r>
            <a:endParaRPr lang="ru-RU" sz="2400" dirty="0">
              <a:solidFill>
                <a:srgbClr val="4E2A64"/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4111" name="Прямоугольник 14"/>
          <p:cNvSpPr>
            <a:spLocks noChangeArrowheads="1"/>
          </p:cNvSpPr>
          <p:nvPr/>
        </p:nvSpPr>
        <p:spPr bwMode="auto">
          <a:xfrm>
            <a:off x="3352800" y="1340768"/>
            <a:ext cx="230505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600" b="1" dirty="0">
                <a:solidFill>
                  <a:srgbClr val="740000"/>
                </a:solidFill>
                <a:latin typeface="Times New Roman" pitchFamily="18" charset="0"/>
                <a:cs typeface="Times New Roman" pitchFamily="18" charset="0"/>
              </a:rPr>
              <a:t>2-й закон Ньютона</a:t>
            </a:r>
          </a:p>
          <a:p>
            <a:pPr algn="ctr"/>
            <a:r>
              <a:rPr lang="ru-RU" sz="1600" b="1" dirty="0">
                <a:solidFill>
                  <a:srgbClr val="740000"/>
                </a:solidFill>
                <a:latin typeface="Times New Roman" pitchFamily="18" charset="0"/>
                <a:cs typeface="Times New Roman" pitchFamily="18" charset="0"/>
              </a:rPr>
              <a:t>(закон динамики)</a:t>
            </a:r>
            <a:endParaRPr lang="ru-RU" sz="1600" dirty="0">
              <a:solidFill>
                <a:srgbClr val="74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098" name="Object 2"/>
          <p:cNvGraphicFramePr>
            <a:graphicFrameLocks noChangeAspect="1"/>
          </p:cNvGraphicFramePr>
          <p:nvPr/>
        </p:nvGraphicFramePr>
        <p:xfrm>
          <a:off x="2987824" y="2061493"/>
          <a:ext cx="3114535" cy="1295524"/>
        </p:xfrm>
        <a:graphic>
          <a:graphicData uri="http://schemas.openxmlformats.org/presentationml/2006/ole">
            <p:oleObj spid="_x0000_s4098" name="Equation" r:id="rId4" imgW="927100" imgH="381000" progId="Equation.DSMT4">
              <p:embed/>
            </p:oleObj>
          </a:graphicData>
        </a:graphic>
      </p:graphicFrame>
      <p:graphicFrame>
        <p:nvGraphicFramePr>
          <p:cNvPr id="4099" name="Object 3"/>
          <p:cNvGraphicFramePr>
            <a:graphicFrameLocks noChangeAspect="1"/>
          </p:cNvGraphicFramePr>
          <p:nvPr/>
        </p:nvGraphicFramePr>
        <p:xfrm>
          <a:off x="3097363" y="4364731"/>
          <a:ext cx="2811000" cy="1495681"/>
        </p:xfrm>
        <a:graphic>
          <a:graphicData uri="http://schemas.openxmlformats.org/presentationml/2006/ole">
            <p:oleObj spid="_x0000_s4099" name="Equation" r:id="rId5" imgW="749300" imgH="393700" progId="Equation.DSMT4">
              <p:embed/>
            </p:oleObj>
          </a:graphicData>
        </a:graphic>
      </p:graphicFrame>
      <p:sp>
        <p:nvSpPr>
          <p:cNvPr id="4112" name="Прямоугольник 19"/>
          <p:cNvSpPr>
            <a:spLocks noChangeArrowheads="1"/>
          </p:cNvSpPr>
          <p:nvPr/>
        </p:nvSpPr>
        <p:spPr bwMode="auto">
          <a:xfrm>
            <a:off x="3214688" y="3717032"/>
            <a:ext cx="2581275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600" i="1" dirty="0">
                <a:solidFill>
                  <a:srgbClr val="740000"/>
                </a:solidFill>
                <a:latin typeface="Times New Roman" pitchFamily="18" charset="0"/>
                <a:cs typeface="Times New Roman" pitchFamily="18" charset="0"/>
              </a:rPr>
              <a:t>В дифференциальной </a:t>
            </a:r>
          </a:p>
          <a:p>
            <a:pPr algn="ctr"/>
            <a:r>
              <a:rPr lang="ru-RU" sz="1600" i="1" dirty="0">
                <a:solidFill>
                  <a:srgbClr val="740000"/>
                </a:solidFill>
                <a:latin typeface="Times New Roman" pitchFamily="18" charset="0"/>
                <a:cs typeface="Times New Roman" pitchFamily="18" charset="0"/>
              </a:rPr>
              <a:t>форме</a:t>
            </a:r>
            <a:endParaRPr lang="ru-RU" sz="1600" dirty="0">
              <a:solidFill>
                <a:srgbClr val="74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Rectangle 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Century Schoolbook" pitchFamily="18" charset="0"/>
            </a:endParaRPr>
          </a:p>
        </p:txBody>
      </p:sp>
      <p:sp>
        <p:nvSpPr>
          <p:cNvPr id="5124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Century Schoolbook" pitchFamily="18" charset="0"/>
            </a:endParaRPr>
          </a:p>
        </p:txBody>
      </p:sp>
      <p:sp>
        <p:nvSpPr>
          <p:cNvPr id="5125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Century Schoolbook" pitchFamily="18" charset="0"/>
            </a:endParaRPr>
          </a:p>
        </p:txBody>
      </p:sp>
      <p:sp>
        <p:nvSpPr>
          <p:cNvPr id="5126" name="Rectangle 1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Century Schoolbook" pitchFamily="18" charset="0"/>
            </a:endParaRPr>
          </a:p>
        </p:txBody>
      </p:sp>
      <p:sp>
        <p:nvSpPr>
          <p:cNvPr id="5127" name="Rectangle 2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Century Schoolbook" pitchFamily="18" charset="0"/>
            </a:endParaRPr>
          </a:p>
        </p:txBody>
      </p:sp>
      <p:sp>
        <p:nvSpPr>
          <p:cNvPr id="5128" name="Rectangle 2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Century Schoolbook" pitchFamily="18" charset="0"/>
            </a:endParaRPr>
          </a:p>
        </p:txBody>
      </p:sp>
      <p:sp>
        <p:nvSpPr>
          <p:cNvPr id="5129" name="Rectangle 2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Century Schoolbook" pitchFamily="18" charset="0"/>
            </a:endParaRPr>
          </a:p>
        </p:txBody>
      </p:sp>
      <p:sp>
        <p:nvSpPr>
          <p:cNvPr id="5130" name="Rectangle 3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Century Schoolbook" pitchFamily="18" charset="0"/>
            </a:endParaRPr>
          </a:p>
        </p:txBody>
      </p:sp>
      <p:sp>
        <p:nvSpPr>
          <p:cNvPr id="5131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Century Schoolbook" pitchFamily="18" charset="0"/>
            </a:endParaRPr>
          </a:p>
        </p:txBody>
      </p:sp>
      <p:pic>
        <p:nvPicPr>
          <p:cNvPr id="5132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740650" y="260350"/>
            <a:ext cx="1074738" cy="261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Заголовок 1"/>
          <p:cNvSpPr txBox="1">
            <a:spLocks/>
          </p:cNvSpPr>
          <p:nvPr/>
        </p:nvSpPr>
        <p:spPr>
          <a:xfrm>
            <a:off x="250825" y="115888"/>
            <a:ext cx="8208963" cy="504825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2400" b="1" dirty="0">
                <a:solidFill>
                  <a:srgbClr val="4E2A64"/>
                </a:solidFill>
                <a:latin typeface="Times New Roman" pitchFamily="18" charset="0"/>
                <a:cs typeface="Times New Roman" pitchFamily="18" charset="0"/>
              </a:rPr>
              <a:t>1.2. Динамика материальной точки</a:t>
            </a:r>
            <a:endParaRPr lang="ru-RU" sz="2400" dirty="0">
              <a:solidFill>
                <a:srgbClr val="4E2A64"/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5134" name="Прямоугольник 20"/>
          <p:cNvSpPr>
            <a:spLocks noChangeArrowheads="1"/>
          </p:cNvSpPr>
          <p:nvPr/>
        </p:nvSpPr>
        <p:spPr bwMode="auto">
          <a:xfrm>
            <a:off x="3529013" y="2420938"/>
            <a:ext cx="1944687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sz="1600" b="1" dirty="0">
                <a:solidFill>
                  <a:srgbClr val="740000"/>
                </a:solidFill>
                <a:latin typeface="Times New Roman" pitchFamily="18" charset="0"/>
                <a:cs typeface="Times New Roman" pitchFamily="18" charset="0"/>
              </a:rPr>
              <a:t>3-й закон Ньютона</a:t>
            </a:r>
            <a:endParaRPr lang="ru-RU" sz="1600" dirty="0">
              <a:solidFill>
                <a:srgbClr val="74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122" name="Object 4"/>
          <p:cNvGraphicFramePr>
            <a:graphicFrameLocks noChangeAspect="1"/>
          </p:cNvGraphicFramePr>
          <p:nvPr/>
        </p:nvGraphicFramePr>
        <p:xfrm>
          <a:off x="3203575" y="2924175"/>
          <a:ext cx="2678113" cy="1081088"/>
        </p:xfrm>
        <a:graphic>
          <a:graphicData uri="http://schemas.openxmlformats.org/presentationml/2006/ole">
            <p:oleObj spid="_x0000_s5122" name="Equation" r:id="rId4" imgW="634725" imgH="253890" progId="Equation.DSMT4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Rectangle 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Century Schoolbook" pitchFamily="18" charset="0"/>
            </a:endParaRPr>
          </a:p>
        </p:txBody>
      </p:sp>
      <p:sp>
        <p:nvSpPr>
          <p:cNvPr id="6148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Century Schoolbook" pitchFamily="18" charset="0"/>
            </a:endParaRPr>
          </a:p>
        </p:txBody>
      </p:sp>
      <p:sp>
        <p:nvSpPr>
          <p:cNvPr id="6149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Century Schoolbook" pitchFamily="18" charset="0"/>
            </a:endParaRPr>
          </a:p>
        </p:txBody>
      </p:sp>
      <p:sp>
        <p:nvSpPr>
          <p:cNvPr id="6150" name="Rectangle 1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Century Schoolbook" pitchFamily="18" charset="0"/>
            </a:endParaRPr>
          </a:p>
        </p:txBody>
      </p:sp>
      <p:sp>
        <p:nvSpPr>
          <p:cNvPr id="6151" name="Rectangle 2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Century Schoolbook" pitchFamily="18" charset="0"/>
            </a:endParaRPr>
          </a:p>
        </p:txBody>
      </p:sp>
      <p:sp>
        <p:nvSpPr>
          <p:cNvPr id="6152" name="Rectangle 2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Century Schoolbook" pitchFamily="18" charset="0"/>
            </a:endParaRPr>
          </a:p>
        </p:txBody>
      </p:sp>
      <p:sp>
        <p:nvSpPr>
          <p:cNvPr id="6153" name="Rectangle 2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Century Schoolbook" pitchFamily="18" charset="0"/>
            </a:endParaRPr>
          </a:p>
        </p:txBody>
      </p:sp>
      <p:sp>
        <p:nvSpPr>
          <p:cNvPr id="6154" name="Rectangle 3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Century Schoolbook" pitchFamily="18" charset="0"/>
            </a:endParaRPr>
          </a:p>
        </p:txBody>
      </p:sp>
      <p:sp>
        <p:nvSpPr>
          <p:cNvPr id="6155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Century Schoolbook" pitchFamily="18" charset="0"/>
            </a:endParaRPr>
          </a:p>
        </p:txBody>
      </p:sp>
      <p:pic>
        <p:nvPicPr>
          <p:cNvPr id="6156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740650" y="260350"/>
            <a:ext cx="1074738" cy="261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Заголовок 1"/>
          <p:cNvSpPr txBox="1">
            <a:spLocks/>
          </p:cNvSpPr>
          <p:nvPr/>
        </p:nvSpPr>
        <p:spPr>
          <a:xfrm>
            <a:off x="250825" y="115888"/>
            <a:ext cx="8208963" cy="504825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2400" b="1" dirty="0">
                <a:solidFill>
                  <a:srgbClr val="4E2A64"/>
                </a:solidFill>
                <a:latin typeface="Times New Roman" pitchFamily="18" charset="0"/>
                <a:cs typeface="Times New Roman" pitchFamily="18" charset="0"/>
              </a:rPr>
              <a:t>1.2. Динамика материальной точки</a:t>
            </a:r>
            <a:endParaRPr lang="ru-RU" sz="2400" dirty="0">
              <a:solidFill>
                <a:srgbClr val="4E2A64"/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6158" name="Прямоугольник 31"/>
          <p:cNvSpPr>
            <a:spLocks noChangeArrowheads="1"/>
          </p:cNvSpPr>
          <p:nvPr/>
        </p:nvSpPr>
        <p:spPr bwMode="auto">
          <a:xfrm>
            <a:off x="3203575" y="2565400"/>
            <a:ext cx="2797175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1600" b="1" dirty="0">
                <a:solidFill>
                  <a:srgbClr val="740000"/>
                </a:solidFill>
                <a:latin typeface="Times New Roman" pitchFamily="18" charset="0"/>
                <a:cs typeface="Times New Roman" pitchFamily="18" charset="0"/>
              </a:rPr>
              <a:t>Закон сохранения импульса</a:t>
            </a:r>
            <a:endParaRPr lang="ru-RU" sz="1600" dirty="0">
              <a:solidFill>
                <a:srgbClr val="74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6146" name="Object 5"/>
          <p:cNvGraphicFramePr>
            <a:graphicFrameLocks noChangeAspect="1"/>
          </p:cNvGraphicFramePr>
          <p:nvPr/>
        </p:nvGraphicFramePr>
        <p:xfrm>
          <a:off x="1331913" y="3141663"/>
          <a:ext cx="6426200" cy="1008062"/>
        </p:xfrm>
        <a:graphic>
          <a:graphicData uri="http://schemas.openxmlformats.org/presentationml/2006/ole">
            <p:oleObj spid="_x0000_s6146" name="Equation" r:id="rId4" imgW="1473200" imgH="228600" progId="Equation.DSMT4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539</TotalTime>
  <Words>312</Words>
  <Application>Microsoft Office PowerPoint</Application>
  <PresentationFormat>Экран (4:3)</PresentationFormat>
  <Paragraphs>110</Paragraphs>
  <Slides>19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2</vt:i4>
      </vt:variant>
      <vt:variant>
        <vt:lpstr>Заголовки слайдов</vt:lpstr>
      </vt:variant>
      <vt:variant>
        <vt:i4>19</vt:i4>
      </vt:variant>
    </vt:vector>
  </HeadingPairs>
  <TitlesOfParts>
    <vt:vector size="22" baseType="lpstr">
      <vt:lpstr>Тема Office</vt:lpstr>
      <vt:lpstr>Equation</vt:lpstr>
      <vt:lpstr>MathType 6.0 Equation</vt:lpstr>
      <vt:lpstr>Слайд 1</vt:lpstr>
      <vt:lpstr>1.1. Кинематика материальной точки</vt:lpstr>
      <vt:lpstr>1.1. Кинематика материальной точки</vt:lpstr>
      <vt:lpstr>1.1. Кинематика материальной точки</vt:lpstr>
      <vt:lpstr>1.1. Кинематика материальной точки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Андрей В. Коломиец</dc:creator>
  <cp:lastModifiedBy>d.aleksandrova</cp:lastModifiedBy>
  <cp:revision>86</cp:revision>
  <dcterms:created xsi:type="dcterms:W3CDTF">2015-10-23T10:57:37Z</dcterms:created>
  <dcterms:modified xsi:type="dcterms:W3CDTF">2016-02-05T13:58:16Z</dcterms:modified>
</cp:coreProperties>
</file>