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3" r:id="rId4"/>
    <p:sldId id="264" r:id="rId5"/>
    <p:sldId id="265" r:id="rId6"/>
    <p:sldId id="266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4869"/>
    <a:srgbClr val="FFFFFF"/>
    <a:srgbClr val="85A45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5A456"/>
            </a:gs>
            <a:gs pos="50000">
              <a:srgbClr val="85A456"/>
            </a:gs>
            <a:gs pos="100000">
              <a:srgbClr val="FFFF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9C8FF-6429-4A03-B74D-02F88AD38E7D}" type="datetimeFigureOut">
              <a:rPr lang="ru-RU" smtClean="0"/>
              <a:pPr/>
              <a:t>20/01/16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3D обложка\3d_GP00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90821" y="-27384"/>
            <a:ext cx="12271333" cy="69026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932040" y="1196752"/>
            <a:ext cx="4248472" cy="1569660"/>
          </a:xfrm>
          <a:prstGeom prst="rect">
            <a:avLst/>
          </a:prstGeom>
          <a:noFill/>
          <a:effectLst>
            <a:outerShdw blurRad="50800" dist="25400" dir="5400000" algn="ctr" rotWithShape="0">
              <a:srgbClr val="000000">
                <a:alpha val="58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 4</a:t>
            </a:r>
          </a:p>
          <a:p>
            <a:pPr algn="r"/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Обязательства по передаче имущества в пользование</a:t>
            </a:r>
          </a:p>
        </p:txBody>
      </p:sp>
      <p:grpSp>
        <p:nvGrpSpPr>
          <p:cNvPr id="7" name="Группа 67"/>
          <p:cNvGrpSpPr/>
          <p:nvPr/>
        </p:nvGrpSpPr>
        <p:grpSpPr>
          <a:xfrm>
            <a:off x="5046092" y="1772816"/>
            <a:ext cx="3630364" cy="72008"/>
            <a:chOff x="4596648" y="1772816"/>
            <a:chExt cx="3630364" cy="72008"/>
          </a:xfrm>
          <a:effectLst>
            <a:outerShdw blurRad="76200" dist="25400" dir="5400000" algn="ctr" rotWithShape="0">
              <a:srgbClr val="000000">
                <a:alpha val="41000"/>
              </a:srgbClr>
            </a:outerShdw>
          </a:effectLst>
        </p:grpSpPr>
        <p:sp>
          <p:nvSpPr>
            <p:cNvPr id="8" name="Прямоугольник 7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130" name="Прямоугольник 129"/>
          <p:cNvSpPr/>
          <p:nvPr/>
        </p:nvSpPr>
        <p:spPr>
          <a:xfrm>
            <a:off x="4355976" y="573325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Курс: Гражданское право. Особенная часть 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Глава 13 учебника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9" y="692696"/>
          <a:ext cx="8568952" cy="5405220"/>
        </p:xfrm>
        <a:graphic>
          <a:graphicData uri="http://schemas.openxmlformats.org/drawingml/2006/table">
            <a:tbl>
              <a:tblPr/>
              <a:tblGrid>
                <a:gridCol w="936103"/>
                <a:gridCol w="2016224"/>
                <a:gridCol w="1656184"/>
                <a:gridCol w="1080120"/>
                <a:gridCol w="720080"/>
                <a:gridCol w="730611"/>
                <a:gridCol w="714815"/>
                <a:gridCol w="714815"/>
              </a:tblGrid>
              <a:tr h="1672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Вид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Стороны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+mn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32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Реаль</a:t>
                      </a: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Calibri"/>
                          <a:cs typeface="Times New Roman"/>
                        </a:rPr>
                        <a:t>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Двусто-ронний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Односто-ронний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Иное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14092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Договор аренды</a:t>
                      </a: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Calibri"/>
                          <a:cs typeface="Times New Roman"/>
                        </a:rPr>
                        <a:t>Арендодатель </a:t>
                      </a:r>
                      <a:r>
                        <a:rPr lang="ru-RU" sz="1200" smtClean="0">
                          <a:latin typeface="+mn-lt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1200" smtClean="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smtClean="0">
                          <a:latin typeface="+mn-lt"/>
                          <a:ea typeface="Calibri"/>
                          <a:cs typeface="Times New Roman"/>
                        </a:rPr>
                        <a:t>арендатор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— 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любые субъекты гражданского права, как физические, так и</a:t>
                      </a:r>
                      <a:r>
                        <a:rPr lang="en-GB" sz="1200" dirty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юридические лица, а</a:t>
                      </a:r>
                      <a:r>
                        <a:rPr lang="en-GB" sz="1200" dirty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среди последних</a:t>
                      </a:r>
                      <a:r>
                        <a:rPr lang="en-GB" sz="1200" dirty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— коммерческие и</a:t>
                      </a:r>
                      <a:r>
                        <a:rPr lang="en-GB" sz="1200" dirty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некоммерческие организации, а</a:t>
                      </a:r>
                      <a:r>
                        <a:rPr lang="en-GB" sz="1200" dirty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также государство, национально-государственные, административно-территориальные и</a:t>
                      </a:r>
                      <a:r>
                        <a:rPr lang="en-GB" sz="1200" dirty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муниципальные образования. Только в</a:t>
                      </a:r>
                      <a:r>
                        <a:rPr lang="en-GB" sz="1200" dirty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некоторых видах договоров аренды в</a:t>
                      </a:r>
                      <a:r>
                        <a:rPr lang="en-GB" sz="1200" dirty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роли арендодателя или арендатора должны выступать специальные субъекты. В</a:t>
                      </a:r>
                      <a:r>
                        <a:rPr lang="en-GB" sz="1200" dirty="0"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качестве арендодателя выступает собственник имущества или </a:t>
                      </a:r>
                      <a:r>
                        <a:rPr lang="ru-RU" sz="1200" dirty="0" err="1">
                          <a:latin typeface="+mn-lt"/>
                          <a:ea typeface="Calibri"/>
                          <a:cs typeface="Times New Roman"/>
                        </a:rPr>
                        <a:t>управомоченные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 им лица</a:t>
                      </a: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Petersburg"/>
                        </a:rPr>
                        <a:t>Земельные участки; другие обособленные природные объекты; предприятия; другие имущественные комплексы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Petersburg"/>
                        </a:rPr>
                        <a:t>; здания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Petersburg"/>
                        </a:rPr>
                        <a:t>, сооружения; оборудование, транспортные средства; другие вещи, которые не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Petersburg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Petersburg"/>
                        </a:rPr>
                        <a:t>теряют своих натуральных свойств в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Petersburg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Petersburg"/>
                        </a:rPr>
                        <a:t>процессе их использования (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Petersburg"/>
                        </a:rPr>
                        <a:t>непотребляемые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Petersburg"/>
                        </a:rPr>
                        <a:t> вещи)</a:t>
                      </a: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Предмет договора, арендная плата при аренде недвижимого имущества</a:t>
                      </a: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9" y="571484"/>
          <a:ext cx="8568952" cy="5953860"/>
        </p:xfrm>
        <a:graphic>
          <a:graphicData uri="http://schemas.openxmlformats.org/drawingml/2006/table">
            <a:tbl>
              <a:tblPr/>
              <a:tblGrid>
                <a:gridCol w="1152127"/>
                <a:gridCol w="1800200"/>
                <a:gridCol w="1656184"/>
                <a:gridCol w="1080120"/>
                <a:gridCol w="720080"/>
                <a:gridCol w="730611"/>
                <a:gridCol w="714815"/>
                <a:gridCol w="714815"/>
              </a:tblGrid>
              <a:tr h="1672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Вид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Стороны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+mn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32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Реаль</a:t>
                      </a: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Calibri"/>
                          <a:cs typeface="Times New Roman"/>
                        </a:rPr>
                        <a:t>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Двусто-ронний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Односто-ронний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Иное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5202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Договор проката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Арендодатель — коммерческая организация, арендатор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Движимое имущество, которое используется для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потребительских целей, если иное не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предусмотрено в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договоре или не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вытекает из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существа обязательства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Calibri"/>
                          <a:ea typeface="Calibri"/>
                          <a:cs typeface="Times New Roman"/>
                        </a:rPr>
                        <a:t>Публич-ный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08312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Договор аренды транспортных средств:</a:t>
                      </a:r>
                      <a:endParaRPr lang="ru-RU" sz="1050" b="0" dirty="0">
                        <a:solidFill>
                          <a:srgbClr val="000000"/>
                        </a:solidFill>
                        <a:latin typeface="Petersburg"/>
                        <a:ea typeface="Times New Roman"/>
                        <a:cs typeface="Petersburg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— с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предостав-лением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услуг по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управлению и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технической эксплуатации (с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экипажем);</a:t>
                      </a:r>
                      <a:endParaRPr lang="ru-RU" sz="1050" dirty="0">
                        <a:solidFill>
                          <a:srgbClr val="000000"/>
                        </a:solidFill>
                        <a:latin typeface="Petersburg"/>
                        <a:ea typeface="Times New Roman"/>
                        <a:cs typeface="Petersburg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— без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предо-ставления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услуг по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управлению и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технической эксплуатации (без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экипажа)</a:t>
                      </a:r>
                      <a:endParaRPr lang="ru-RU" sz="1050" dirty="0">
                        <a:solidFill>
                          <a:srgbClr val="000000"/>
                        </a:solidFill>
                        <a:latin typeface="Petersburg"/>
                        <a:ea typeface="Times New Roman"/>
                        <a:cs typeface="Petersburg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Арендодатель, арендатор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Техническое устройство, способное к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перемещению в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пространстве, предназначенное для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перевозки грузов, пассажиров, багажа или буксировки объектов и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обладающее свойствами источника повышенной опасности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9" y="692696"/>
          <a:ext cx="8568952" cy="4964008"/>
        </p:xfrm>
        <a:graphic>
          <a:graphicData uri="http://schemas.openxmlformats.org/drawingml/2006/table">
            <a:tbl>
              <a:tblPr/>
              <a:tblGrid>
                <a:gridCol w="1008111"/>
                <a:gridCol w="1944216"/>
                <a:gridCol w="1656184"/>
                <a:gridCol w="1080120"/>
                <a:gridCol w="720080"/>
                <a:gridCol w="730611"/>
                <a:gridCol w="714815"/>
                <a:gridCol w="714815"/>
              </a:tblGrid>
              <a:tr h="1672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Вид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Стороны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+mn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32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Реаль</a:t>
                      </a: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Calibri"/>
                          <a:cs typeface="Times New Roman"/>
                        </a:rPr>
                        <a:t>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Двусто-ронний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Односто-ронний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Иное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53348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Calibri"/>
                          <a:ea typeface="Calibri"/>
                          <a:cs typeface="Times New Roman"/>
                        </a:rPr>
                        <a:t>Договор аренды</a:t>
                      </a:r>
                      <a:r>
                        <a:rPr lang="ru-RU" sz="1200" b="1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0">
                          <a:latin typeface="Calibri"/>
                          <a:ea typeface="Calibri"/>
                          <a:cs typeface="Times New Roman"/>
                        </a:rPr>
                        <a:t>здания или сооружения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Арендодатель, арендатор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Здание или сооружение в</a:t>
                      </a: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целом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Предмет договора, арендная плата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53348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Calibri"/>
                          <a:ea typeface="Calibri"/>
                          <a:cs typeface="Times New Roman"/>
                        </a:rPr>
                        <a:t>Договор аренды предприятия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Арендодатель, арендатор</a:t>
                      </a:r>
                      <a:endParaRPr lang="ru-RU" sz="1050">
                        <a:solidFill>
                          <a:srgbClr val="000000"/>
                        </a:solidFill>
                        <a:latin typeface="Petersburg"/>
                        <a:ea typeface="Times New Roman"/>
                        <a:cs typeface="Petersburg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pc="25">
                          <a:latin typeface="Calibri"/>
                          <a:ea typeface="Calibri"/>
                          <a:cs typeface="Times New Roman"/>
                        </a:rPr>
                        <a:t>Предприятие как имущественный комплекс, включая не</a:t>
                      </a:r>
                      <a:r>
                        <a:rPr lang="en-GB" sz="1200" spc="25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spc="25">
                          <a:latin typeface="Calibri"/>
                          <a:ea typeface="Calibri"/>
                          <a:cs typeface="Times New Roman"/>
                        </a:rPr>
                        <a:t>только материальные объекты, но</a:t>
                      </a:r>
                      <a:r>
                        <a:rPr lang="en-GB" sz="1200" spc="25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spc="25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GB" sz="1200" spc="25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spc="25">
                          <a:latin typeface="Calibri"/>
                          <a:ea typeface="Calibri"/>
                          <a:cs typeface="Times New Roman"/>
                        </a:rPr>
                        <a:t>имущественные права, долги, средства индивидуализации предприятия</a:t>
                      </a: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Предмет договора, арендная плата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9" y="764704"/>
          <a:ext cx="8568952" cy="5197602"/>
        </p:xfrm>
        <a:graphic>
          <a:graphicData uri="http://schemas.openxmlformats.org/drawingml/2006/table">
            <a:tbl>
              <a:tblPr/>
              <a:tblGrid>
                <a:gridCol w="1008111"/>
                <a:gridCol w="1944216"/>
                <a:gridCol w="1656184"/>
                <a:gridCol w="1080120"/>
                <a:gridCol w="720080"/>
                <a:gridCol w="730611"/>
                <a:gridCol w="853565"/>
                <a:gridCol w="576065"/>
              </a:tblGrid>
              <a:tr h="16420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Вид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Стороны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+mn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1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Реаль</a:t>
                      </a: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Calibri"/>
                          <a:cs typeface="Times New Roman"/>
                        </a:rPr>
                        <a:t>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Двусто-ронний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Односто-ронний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Иное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07957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latin typeface="Calibri"/>
                          <a:ea typeface="Calibri"/>
                          <a:cs typeface="Times New Roman"/>
                        </a:rPr>
                        <a:t>Договор финансовой аренды (договор лизинга)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Лизингодатель (арендодатель)</a:t>
                      </a:r>
                      <a:r>
                        <a:rPr lang="en-GB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— физическое или юридическое лицо; лизингополучатель (арендатор)</a:t>
                      </a:r>
                      <a:r>
                        <a:rPr lang="en-GB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— физическое или юридическое лицо;</a:t>
                      </a:r>
                      <a:endParaRPr lang="ru-RU" sz="1050">
                        <a:solidFill>
                          <a:srgbClr val="000000"/>
                        </a:solidFill>
                        <a:latin typeface="Petersburg"/>
                        <a:ea typeface="Times New Roman"/>
                        <a:cs typeface="Petersburg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продавец</a:t>
                      </a:r>
                      <a:r>
                        <a:rPr lang="en-GB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— физическое или юридическое лицо (может одновременно выступать в</a:t>
                      </a:r>
                      <a:r>
                        <a:rPr lang="en-GB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качестве лизингополучателя в</a:t>
                      </a:r>
                      <a:r>
                        <a:rPr lang="en-GB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пределах одного лизингового правоотношения)</a:t>
                      </a:r>
                      <a:endParaRPr lang="ru-RU" sz="1050">
                        <a:solidFill>
                          <a:srgbClr val="000000"/>
                        </a:solidFill>
                        <a:latin typeface="Petersburg"/>
                        <a:ea typeface="Times New Roman"/>
                        <a:cs typeface="Petersburg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Любые непотребляемые вещи, кроме земельных участков и</a:t>
                      </a:r>
                      <a:r>
                        <a:rPr lang="en-GB" sz="12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других природных объектов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Условие </a:t>
                      </a: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предмете и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продавце 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(выбирает арендатор, арендатор приобретает права и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обязанности покупателя по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договору купли-продажи имущества)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900" baseline="0" dirty="0">
                          <a:latin typeface="Calibri"/>
                          <a:ea typeface="Calibri"/>
                          <a:cs typeface="Times New Roman"/>
                        </a:rPr>
                        <a:t>(три субъекта)</a:t>
                      </a:r>
                      <a:endParaRPr lang="ru-RU" sz="1100" kern="90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52357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Calibri"/>
                          <a:ea typeface="Calibri"/>
                          <a:cs typeface="Times New Roman"/>
                        </a:rPr>
                        <a:t>Договор </a:t>
                      </a:r>
                      <a:r>
                        <a:rPr lang="ru-RU" sz="1200" b="0" dirty="0" err="1" smtClean="0">
                          <a:latin typeface="Calibri"/>
                          <a:ea typeface="Calibri"/>
                          <a:cs typeface="Times New Roman"/>
                        </a:rPr>
                        <a:t>безвозмезд-ного</a:t>
                      </a:r>
                      <a:r>
                        <a:rPr lang="ru-RU" sz="1200" b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0" dirty="0">
                          <a:latin typeface="Calibri"/>
                          <a:ea typeface="Calibri"/>
                          <a:cs typeface="Times New Roman"/>
                        </a:rPr>
                        <a:t>пользования (ссуды)</a:t>
                      </a:r>
                      <a:r>
                        <a:rPr lang="en-GB" sz="1200" b="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Ссудодатель</a:t>
                      </a:r>
                      <a:r>
                        <a:rPr lang="en-GB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—собственник и</a:t>
                      </a:r>
                      <a:r>
                        <a:rPr lang="en-GB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иное управомоченное законом или собственником лицо;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Times New Roman"/>
                          <a:cs typeface="Times New Roman"/>
                        </a:rPr>
                        <a:t>ссудополучатель</a:t>
                      </a:r>
                      <a:r>
                        <a:rPr lang="en-GB" sz="12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>
                          <a:latin typeface="Calibri"/>
                          <a:ea typeface="Times New Roman"/>
                          <a:cs typeface="Times New Roman"/>
                        </a:rPr>
                        <a:t>—любое лицо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Объекты, в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качестве которых могут быть только индивидуально-определенные и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err="1">
                          <a:latin typeface="Calibri"/>
                          <a:ea typeface="Calibri"/>
                          <a:cs typeface="Times New Roman"/>
                        </a:rPr>
                        <a:t>непотребляемые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вещи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+/+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–/+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Calibri"/>
                          <a:ea typeface="Calibri"/>
                          <a:cs typeface="Times New Roman"/>
                        </a:rPr>
                        <a:t>+/+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9" y="692696"/>
          <a:ext cx="8568952" cy="4125060"/>
        </p:xfrm>
        <a:graphic>
          <a:graphicData uri="http://schemas.openxmlformats.org/drawingml/2006/table">
            <a:tbl>
              <a:tblPr/>
              <a:tblGrid>
                <a:gridCol w="1152127"/>
                <a:gridCol w="1800200"/>
                <a:gridCol w="1440160"/>
                <a:gridCol w="1296144"/>
                <a:gridCol w="720080"/>
                <a:gridCol w="730611"/>
                <a:gridCol w="714815"/>
                <a:gridCol w="714815"/>
              </a:tblGrid>
              <a:tr h="1672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Вид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Стороны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Предмет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Существенные условия договора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+mn-lt"/>
                          <a:ea typeface="Calibri"/>
                          <a:cs typeface="Times New Roman"/>
                        </a:rPr>
                        <a:t>Характеристика договора</a:t>
                      </a:r>
                      <a:endParaRPr lang="ru-RU" sz="1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32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Консен-суаль-ный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Реаль</a:t>
                      </a: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Calibri"/>
                          <a:cs typeface="Times New Roman"/>
                        </a:rPr>
                        <a:t>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Возмезд-ный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Безвоз-мездный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Двусто-ронний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+mn-lt"/>
                          <a:ea typeface="Calibri"/>
                          <a:cs typeface="Times New Roman"/>
                        </a:rPr>
                        <a:t>Односто-ронний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Иное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2408" marR="42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533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Calibri"/>
                          <a:ea typeface="Calibri"/>
                          <a:cs typeface="Times New Roman"/>
                        </a:rPr>
                        <a:t>Договор найма жилого помещения: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indent="-180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Calibri"/>
                          <a:ea typeface="Calibri"/>
                          <a:cs typeface="Times New Roman"/>
                        </a:rPr>
                        <a:t>— </a:t>
                      </a:r>
                      <a:r>
                        <a:rPr lang="ru-RU" sz="1200" b="0" dirty="0" err="1" smtClean="0">
                          <a:latin typeface="Calibri"/>
                          <a:ea typeface="Calibri"/>
                          <a:cs typeface="Times New Roman"/>
                        </a:rPr>
                        <a:t>социаль-ного</a:t>
                      </a:r>
                      <a:r>
                        <a:rPr lang="ru-RU" sz="1200" b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0" dirty="0">
                          <a:latin typeface="Calibri"/>
                          <a:ea typeface="Calibri"/>
                          <a:cs typeface="Times New Roman"/>
                        </a:rPr>
                        <a:t>найма;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indent="-1800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latin typeface="Calibri"/>
                          <a:ea typeface="Calibri"/>
                          <a:cs typeface="Times New Roman"/>
                        </a:rPr>
                        <a:t>— </a:t>
                      </a:r>
                      <a:r>
                        <a:rPr lang="ru-RU" sz="1200" b="0" dirty="0" err="1" smtClean="0">
                          <a:latin typeface="Calibri"/>
                          <a:ea typeface="Calibri"/>
                          <a:cs typeface="Times New Roman"/>
                        </a:rPr>
                        <a:t>коммер-ческого</a:t>
                      </a:r>
                      <a:r>
                        <a:rPr lang="ru-RU" sz="1200" b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0" dirty="0">
                          <a:latin typeface="Calibri"/>
                          <a:ea typeface="Calibri"/>
                          <a:cs typeface="Times New Roman"/>
                        </a:rPr>
                        <a:t>найма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Наниматель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— физическое лицо, </a:t>
                      </a:r>
                      <a:r>
                        <a:rPr lang="ru-RU" sz="1200" dirty="0" err="1">
                          <a:latin typeface="Calibri"/>
                          <a:ea typeface="Calibri"/>
                          <a:cs typeface="Times New Roman"/>
                        </a:rPr>
                        <a:t>наймодатель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—собственник жилого помещения или </a:t>
                      </a:r>
                      <a:r>
                        <a:rPr lang="ru-RU" sz="1200" dirty="0" err="1">
                          <a:latin typeface="Calibri"/>
                          <a:ea typeface="Calibri"/>
                          <a:cs typeface="Times New Roman"/>
                        </a:rPr>
                        <a:t>управомоченное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им лицо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Изолированное жилое помещение, пригодное для</a:t>
                      </a: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постоянного проживания (квартира, жилой дом, часть квартиры или жилого дома)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Предмет договора (жилое помещение, предоставляемое по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договору найма); плата за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жилое помещение;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Times New Roman"/>
                        </a:rPr>
                        <a:t>перечень граждан, постоянно проживающих в</a:t>
                      </a:r>
                      <a:r>
                        <a:rPr lang="en-GB" sz="12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Times New Roman"/>
                        </a:rPr>
                        <a:t>жилом помещении вместе с</a:t>
                      </a:r>
                      <a:r>
                        <a:rPr lang="en-GB" sz="12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Times New Roman"/>
                        </a:rPr>
                        <a:t>нанимателем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+/–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3D обложка\3d_GP00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90821" y="-27384"/>
            <a:ext cx="12271333" cy="6902625"/>
          </a:xfrm>
          <a:prstGeom prst="rect">
            <a:avLst/>
          </a:prstGeom>
          <a:effectLst>
            <a:outerShdw blurRad="50800" dist="38100" dir="5400000" algn="ctr" rotWithShape="0">
              <a:srgbClr val="000000">
                <a:alpha val="65000"/>
              </a:srgbClr>
            </a:outerShdw>
          </a:effectLst>
        </p:spPr>
      </p:pic>
      <p:pic>
        <p:nvPicPr>
          <p:cNvPr id="5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572000" y="1720548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Глава 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20072" y="3114834"/>
            <a:ext cx="3744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Иванова, Е. В. </a:t>
            </a:r>
            <a:b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/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Гражданское право. Особенная часть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 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учебник и практикум для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 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прикладного </a:t>
            </a:r>
            <a:r>
              <a:rPr lang="ru-RU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бакалавриата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Е. В. Иванова. 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 : Издательство Юрайт, 2015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Группа 67"/>
          <p:cNvGrpSpPr/>
          <p:nvPr/>
        </p:nvGrpSpPr>
        <p:grpSpPr>
          <a:xfrm>
            <a:off x="5244720" y="2970818"/>
            <a:ext cx="3630364" cy="72008"/>
            <a:chOff x="4596648" y="1772816"/>
            <a:chExt cx="3630364" cy="7200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337</Words>
  <Application>Microsoft Office PowerPoint</Application>
  <PresentationFormat>Экран (4:3)</PresentationFormat>
  <Paragraphs>138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a.kotov</dc:creator>
  <cp:lastModifiedBy>a.kotov</cp:lastModifiedBy>
  <cp:revision>25</cp:revision>
  <dcterms:created xsi:type="dcterms:W3CDTF">2016-01-19T11:10:37Z</dcterms:created>
  <dcterms:modified xsi:type="dcterms:W3CDTF">2016-01-20T13:20:59Z</dcterms:modified>
</cp:coreProperties>
</file>